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30"/>
  </p:notesMasterIdLst>
  <p:handoutMasterIdLst>
    <p:handoutMasterId r:id="rId31"/>
  </p:handoutMasterIdLst>
  <p:sldIdLst>
    <p:sldId id="257" r:id="rId5"/>
    <p:sldId id="258" r:id="rId6"/>
    <p:sldId id="327" r:id="rId7"/>
    <p:sldId id="330" r:id="rId8"/>
    <p:sldId id="329" r:id="rId9"/>
    <p:sldId id="328" r:id="rId10"/>
    <p:sldId id="317" r:id="rId11"/>
    <p:sldId id="318" r:id="rId12"/>
    <p:sldId id="319" r:id="rId13"/>
    <p:sldId id="326" r:id="rId14"/>
    <p:sldId id="331" r:id="rId15"/>
    <p:sldId id="320" r:id="rId16"/>
    <p:sldId id="322" r:id="rId17"/>
    <p:sldId id="321" r:id="rId18"/>
    <p:sldId id="323" r:id="rId19"/>
    <p:sldId id="334" r:id="rId20"/>
    <p:sldId id="335" r:id="rId21"/>
    <p:sldId id="324" r:id="rId22"/>
    <p:sldId id="336" r:id="rId23"/>
    <p:sldId id="325" r:id="rId24"/>
    <p:sldId id="337" r:id="rId25"/>
    <p:sldId id="332" r:id="rId26"/>
    <p:sldId id="333" r:id="rId27"/>
    <p:sldId id="314" r:id="rId28"/>
    <p:sldId id="265" r:id="rId29"/>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69B1"/>
    <a:srgbClr val="F3A22F"/>
    <a:srgbClr val="FFD400"/>
    <a:srgbClr val="BCDD55"/>
    <a:srgbClr val="F46528"/>
    <a:srgbClr val="F46524"/>
    <a:srgbClr val="3FB3F8"/>
    <a:srgbClr val="CE3A41"/>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398EB5-40CA-422A-887C-011C3B1178BC}" v="30" dt="2024-11-21T08:22:13.18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17" y="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25/04/2025</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25/04/2025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7</a:t>
            </a:fld>
            <a:endParaRPr lang="fr-FR"/>
          </a:p>
        </p:txBody>
      </p:sp>
    </p:spTree>
    <p:extLst>
      <p:ext uri="{BB962C8B-B14F-4D97-AF65-F5344CB8AC3E}">
        <p14:creationId xmlns:p14="http://schemas.microsoft.com/office/powerpoint/2010/main" val="152820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24</a:t>
            </a:fld>
            <a:endParaRPr lang="fr-FR"/>
          </a:p>
        </p:txBody>
      </p:sp>
    </p:spTree>
    <p:extLst>
      <p:ext uri="{BB962C8B-B14F-4D97-AF65-F5344CB8AC3E}">
        <p14:creationId xmlns:p14="http://schemas.microsoft.com/office/powerpoint/2010/main" val="462544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nl-BE" dirty="0"/>
              <a:t>Image Processing </a:t>
            </a:r>
            <a:r>
              <a:rPr lang="nl-BE" dirty="0" err="1"/>
              <a:t>Exercises</a:t>
            </a:r>
            <a:endParaRPr lang="en-BE" dirty="0"/>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r>
              <a:rPr lang="it-IT" dirty="0" err="1"/>
              <a:t>Hands-on</a:t>
            </a:r>
            <a:r>
              <a:rPr lang="it-IT" dirty="0"/>
              <a:t> session</a:t>
            </a:r>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dirty="0"/>
              <a:t>Naomi Thiru</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dirty="0"/>
              <a:t>KU </a:t>
            </a:r>
            <a:r>
              <a:rPr lang="it-IT" dirty="0" err="1"/>
              <a:t>Leuven</a:t>
            </a:r>
            <a:r>
              <a:rPr lang="it-IT" dirty="0"/>
              <a:t>(SADL)</a:t>
            </a:r>
          </a:p>
        </p:txBody>
      </p:sp>
      <p:pic>
        <p:nvPicPr>
          <p:cNvPr id="9" name="Picture 8" descr="A blue and white logo&#10;&#10;Description automatically generated">
            <a:extLst>
              <a:ext uri="{FF2B5EF4-FFF2-40B4-BE49-F238E27FC236}">
                <a16:creationId xmlns:a16="http://schemas.microsoft.com/office/drawing/2014/main" id="{B018ABCC-AC36-11FF-FE5A-B4B606563EA1}"/>
              </a:ext>
            </a:extLst>
          </p:cNvPr>
          <p:cNvPicPr>
            <a:picLocks noChangeAspect="1"/>
          </p:cNvPicPr>
          <p:nvPr/>
        </p:nvPicPr>
        <p:blipFill>
          <a:blip r:embed="rId2"/>
          <a:stretch>
            <a:fillRect/>
          </a:stretch>
        </p:blipFill>
        <p:spPr>
          <a:xfrm>
            <a:off x="4073823" y="505202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E1C9-9E0F-F429-3086-45E2938FA5FC}"/>
              </a:ext>
            </a:extLst>
          </p:cNvPr>
          <p:cNvSpPr>
            <a:spLocks noGrp="1"/>
          </p:cNvSpPr>
          <p:nvPr>
            <p:ph type="title"/>
          </p:nvPr>
        </p:nvSpPr>
        <p:spPr/>
        <p:txBody>
          <a:bodyPr>
            <a:normAutofit fontScale="90000"/>
          </a:bodyPr>
          <a:lstStyle/>
          <a:p>
            <a:r>
              <a:rPr lang="nl-BE" dirty="0"/>
              <a:t>Load data</a:t>
            </a:r>
            <a:endParaRPr lang="en-BE" dirty="0"/>
          </a:p>
        </p:txBody>
      </p:sp>
      <p:sp>
        <p:nvSpPr>
          <p:cNvPr id="4" name="Text Placeholder 3">
            <a:extLst>
              <a:ext uri="{FF2B5EF4-FFF2-40B4-BE49-F238E27FC236}">
                <a16:creationId xmlns:a16="http://schemas.microsoft.com/office/drawing/2014/main" id="{D34096EB-6C86-D85C-5B71-51AC926FAC7A}"/>
              </a:ext>
            </a:extLst>
          </p:cNvPr>
          <p:cNvSpPr>
            <a:spLocks noGrp="1"/>
          </p:cNvSpPr>
          <p:nvPr>
            <p:ph type="body" sz="quarter" idx="11"/>
          </p:nvPr>
        </p:nvSpPr>
        <p:spPr>
          <a:xfrm>
            <a:off x="684119" y="1338662"/>
            <a:ext cx="10383795" cy="3440428"/>
          </a:xfrm>
        </p:spPr>
        <p:txBody>
          <a:bodyPr>
            <a:normAutofit/>
          </a:bodyPr>
          <a:lstStyle/>
          <a:p>
            <a:r>
              <a:rPr lang="en-BE" sz="1800" dirty="0"/>
              <a:t>Exercise: Load the </a:t>
            </a:r>
            <a:r>
              <a:rPr lang="nl-BE" sz="1800" dirty="0" err="1"/>
              <a:t>hyperspectral</a:t>
            </a:r>
            <a:r>
              <a:rPr lang="nl-BE" sz="1800" dirty="0"/>
              <a:t> </a:t>
            </a:r>
            <a:r>
              <a:rPr lang="en-BE" sz="1800" dirty="0"/>
              <a:t>data provided in the folder ‘data’ provided:</a:t>
            </a:r>
          </a:p>
          <a:p>
            <a:r>
              <a:rPr lang="nl-BE" sz="1800" dirty="0"/>
              <a:t>	</a:t>
            </a:r>
            <a:r>
              <a:rPr lang="en-BE" sz="1800" dirty="0"/>
              <a:t>Raster</a:t>
            </a:r>
            <a:r>
              <a:rPr lang="nl-BE" sz="1800" dirty="0"/>
              <a:t>s</a:t>
            </a:r>
            <a:r>
              <a:rPr lang="nl-BE" sz="1800" dirty="0">
                <a:sym typeface="Wingdings" panose="05000000000000000000" pitchFamily="2" charset="2"/>
              </a:rPr>
              <a:t>”</a:t>
            </a:r>
            <a:r>
              <a:rPr lang="en-BE" sz="1800" i="1" dirty="0" err="1"/>
              <a:t>urban_industrial</a:t>
            </a:r>
            <a:r>
              <a:rPr lang="en-BE" sz="1800" i="1" dirty="0"/>
              <a:t>_</a:t>
            </a:r>
            <a:r>
              <a:rPr lang="nl-BE" sz="1800" i="1" dirty="0"/>
              <a:t>zone</a:t>
            </a:r>
            <a:r>
              <a:rPr lang="en-BE" sz="1800" i="1" dirty="0"/>
              <a:t>.</a:t>
            </a:r>
            <a:r>
              <a:rPr lang="en-BE" sz="1800" i="1" dirty="0" err="1"/>
              <a:t>tif</a:t>
            </a:r>
            <a:r>
              <a:rPr lang="nl-BE" sz="1800" dirty="0"/>
              <a:t>”</a:t>
            </a:r>
          </a:p>
          <a:p>
            <a:endParaRPr lang="en-BE" sz="1800" dirty="0"/>
          </a:p>
          <a:p>
            <a:endParaRPr lang="nl-BE" sz="1800" dirty="0"/>
          </a:p>
          <a:p>
            <a:r>
              <a:rPr lang="nl-BE" sz="1800" dirty="0"/>
              <a:t>Data source </a:t>
            </a:r>
            <a:r>
              <a:rPr lang="nl-BE" sz="1800" dirty="0">
                <a:sym typeface="Wingdings" panose="05000000000000000000" pitchFamily="2" charset="2"/>
              </a:rPr>
              <a:t></a:t>
            </a:r>
            <a:r>
              <a:rPr lang="nl-BE" sz="1800" dirty="0" err="1">
                <a:sym typeface="Wingdings" panose="05000000000000000000" pitchFamily="2" charset="2"/>
              </a:rPr>
              <a:t>Add</a:t>
            </a:r>
            <a:r>
              <a:rPr lang="nl-BE" sz="1800" dirty="0">
                <a:sym typeface="Wingdings" panose="05000000000000000000" pitchFamily="2" charset="2"/>
              </a:rPr>
              <a:t> data source         (select image)open</a:t>
            </a:r>
          </a:p>
          <a:p>
            <a:r>
              <a:rPr lang="nl-BE" sz="1800" dirty="0"/>
              <a:t>“</a:t>
            </a:r>
            <a:r>
              <a:rPr lang="en-BE" sz="1800" i="1" dirty="0" err="1"/>
              <a:t>urban_industrial</a:t>
            </a:r>
            <a:r>
              <a:rPr lang="en-BE" sz="1800" i="1" dirty="0"/>
              <a:t>_</a:t>
            </a:r>
            <a:r>
              <a:rPr lang="nl-BE" sz="1800" i="1" dirty="0"/>
              <a:t>zone</a:t>
            </a:r>
            <a:r>
              <a:rPr lang="en-BE" sz="1800" i="1" dirty="0"/>
              <a:t>.</a:t>
            </a:r>
            <a:r>
              <a:rPr lang="en-BE" sz="1800" i="1" dirty="0" err="1"/>
              <a:t>tif</a:t>
            </a:r>
            <a:r>
              <a:rPr lang="nl-BE" sz="1800" dirty="0"/>
              <a:t>”</a:t>
            </a:r>
            <a:r>
              <a:rPr lang="en-BE" sz="1800" dirty="0">
                <a:sym typeface="Wingdings" panose="05000000000000000000" pitchFamily="2" charset="2"/>
              </a:rPr>
              <a:t>right </a:t>
            </a:r>
            <a:r>
              <a:rPr lang="en-BE" sz="1800" dirty="0" err="1">
                <a:sym typeface="Wingdings" panose="05000000000000000000" pitchFamily="2" charset="2"/>
              </a:rPr>
              <a:t>clickOpen</a:t>
            </a:r>
            <a:r>
              <a:rPr lang="en-BE" sz="1800" dirty="0">
                <a:sym typeface="Wingdings" panose="05000000000000000000" pitchFamily="2" charset="2"/>
              </a:rPr>
              <a:t> in new </a:t>
            </a:r>
            <a:r>
              <a:rPr lang="en-BE" sz="1800" dirty="0" err="1">
                <a:sym typeface="Wingdings" panose="05000000000000000000" pitchFamily="2" charset="2"/>
              </a:rPr>
              <a:t>mapTrue</a:t>
            </a:r>
            <a:r>
              <a:rPr lang="en-BE" sz="1800" dirty="0">
                <a:sym typeface="Wingdings" panose="05000000000000000000" pitchFamily="2" charset="2"/>
              </a:rPr>
              <a:t> </a:t>
            </a:r>
            <a:r>
              <a:rPr lang="en-BE" sz="1800" dirty="0" err="1">
                <a:sym typeface="Wingdings" panose="05000000000000000000" pitchFamily="2" charset="2"/>
              </a:rPr>
              <a:t>color</a:t>
            </a:r>
            <a:endParaRPr lang="en-BE" sz="1800" dirty="0"/>
          </a:p>
          <a:p>
            <a:endParaRPr lang="nl-BE" sz="1800" dirty="0"/>
          </a:p>
          <a:p>
            <a:endParaRPr lang="en-BE" sz="1800" dirty="0"/>
          </a:p>
        </p:txBody>
      </p:sp>
      <p:pic>
        <p:nvPicPr>
          <p:cNvPr id="6" name="Picture 5">
            <a:extLst>
              <a:ext uri="{FF2B5EF4-FFF2-40B4-BE49-F238E27FC236}">
                <a16:creationId xmlns:a16="http://schemas.microsoft.com/office/drawing/2014/main" id="{0788F930-6956-AF28-DF6D-BAEE018E4B1A}"/>
              </a:ext>
            </a:extLst>
          </p:cNvPr>
          <p:cNvPicPr>
            <a:picLocks noChangeAspect="1"/>
          </p:cNvPicPr>
          <p:nvPr/>
        </p:nvPicPr>
        <p:blipFill>
          <a:blip r:embed="rId2"/>
          <a:stretch>
            <a:fillRect/>
          </a:stretch>
        </p:blipFill>
        <p:spPr>
          <a:xfrm>
            <a:off x="4412656" y="2820337"/>
            <a:ext cx="402535" cy="477078"/>
          </a:xfrm>
          <a:prstGeom prst="rect">
            <a:avLst/>
          </a:prstGeom>
        </p:spPr>
      </p:pic>
      <p:sp>
        <p:nvSpPr>
          <p:cNvPr id="5" name="Google Shape;244;p30">
            <a:extLst>
              <a:ext uri="{FF2B5EF4-FFF2-40B4-BE49-F238E27FC236}">
                <a16:creationId xmlns:a16="http://schemas.microsoft.com/office/drawing/2014/main" id="{0C0A1414-45FA-0738-2BF1-FDFA4BBB860F}"/>
              </a:ext>
            </a:extLst>
          </p:cNvPr>
          <p:cNvSpPr txBox="1"/>
          <p:nvPr/>
        </p:nvSpPr>
        <p:spPr>
          <a:xfrm>
            <a:off x="2446933" y="2094980"/>
            <a:ext cx="5480649" cy="6585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nl-BE" sz="1600" dirty="0">
                <a:solidFill>
                  <a:schemeClr val="bg2">
                    <a:lumMod val="10000"/>
                  </a:schemeClr>
                </a:solidFill>
              </a:rPr>
              <a:t>350</a:t>
            </a:r>
            <a:r>
              <a:rPr lang="it" sz="1600" dirty="0">
                <a:solidFill>
                  <a:schemeClr val="bg2">
                    <a:lumMod val="10000"/>
                  </a:schemeClr>
                </a:solidFill>
                <a:ea typeface="Space Grotesk"/>
                <a:cs typeface="Space Grotesk"/>
                <a:sym typeface="Space Grotesk"/>
              </a:rPr>
              <a:t> bands, VNIR + SWIR, </a:t>
            </a:r>
            <a:r>
              <a:rPr lang="en-US" sz="1600" dirty="0">
                <a:solidFill>
                  <a:schemeClr val="bg2">
                    <a:lumMod val="10000"/>
                  </a:schemeClr>
                </a:solidFill>
                <a:effectLst/>
                <a:ea typeface="Calibri" panose="020F0502020204030204" pitchFamily="34" charset="0"/>
                <a:cs typeface="Times New Roman" panose="02020603050405020304" pitchFamily="18" charset="0"/>
              </a:rPr>
              <a:t>377 to 2500 nm</a:t>
            </a:r>
            <a:endParaRPr sz="1600" dirty="0">
              <a:solidFill>
                <a:schemeClr val="bg2">
                  <a:lumMod val="10000"/>
                </a:schemeClr>
              </a:solidFill>
              <a:ea typeface="Space Grotesk"/>
              <a:cs typeface="Space Grotesk"/>
              <a:sym typeface="Space Grotesk"/>
            </a:endParaRPr>
          </a:p>
        </p:txBody>
      </p:sp>
    </p:spTree>
    <p:extLst>
      <p:ext uri="{BB962C8B-B14F-4D97-AF65-F5344CB8AC3E}">
        <p14:creationId xmlns:p14="http://schemas.microsoft.com/office/powerpoint/2010/main" val="13172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918745-FA83-9C23-49ED-9DCDB0E3EB9D}"/>
              </a:ext>
            </a:extLst>
          </p:cNvPr>
          <p:cNvPicPr>
            <a:picLocks noChangeAspect="1"/>
          </p:cNvPicPr>
          <p:nvPr/>
        </p:nvPicPr>
        <p:blipFill>
          <a:blip r:embed="rId2"/>
          <a:stretch>
            <a:fillRect/>
          </a:stretch>
        </p:blipFill>
        <p:spPr>
          <a:xfrm>
            <a:off x="607648" y="734811"/>
            <a:ext cx="10442974" cy="6123189"/>
          </a:xfrm>
          <a:prstGeom prst="rect">
            <a:avLst/>
          </a:prstGeom>
        </p:spPr>
      </p:pic>
    </p:spTree>
    <p:extLst>
      <p:ext uri="{BB962C8B-B14F-4D97-AF65-F5344CB8AC3E}">
        <p14:creationId xmlns:p14="http://schemas.microsoft.com/office/powerpoint/2010/main" val="363638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5F3D-2B24-0325-BACC-202D987A8226}"/>
              </a:ext>
            </a:extLst>
          </p:cNvPr>
          <p:cNvSpPr>
            <a:spLocks noGrp="1"/>
          </p:cNvSpPr>
          <p:nvPr>
            <p:ph type="title"/>
          </p:nvPr>
        </p:nvSpPr>
        <p:spPr>
          <a:xfrm>
            <a:off x="838200" y="659229"/>
            <a:ext cx="9353724" cy="684222"/>
          </a:xfrm>
        </p:spPr>
        <p:txBody>
          <a:bodyPr>
            <a:normAutofit fontScale="90000"/>
          </a:bodyPr>
          <a:lstStyle/>
          <a:p>
            <a:r>
              <a:rPr lang="nl-BE" dirty="0"/>
              <a:t>True </a:t>
            </a:r>
            <a:r>
              <a:rPr lang="en-BE" dirty="0"/>
              <a:t>and False Colour Composites</a:t>
            </a:r>
          </a:p>
        </p:txBody>
      </p:sp>
      <p:sp>
        <p:nvSpPr>
          <p:cNvPr id="4" name="Text Placeholder 3">
            <a:extLst>
              <a:ext uri="{FF2B5EF4-FFF2-40B4-BE49-F238E27FC236}">
                <a16:creationId xmlns:a16="http://schemas.microsoft.com/office/drawing/2014/main" id="{BE83847A-4B7D-AB8F-8867-9A870BFA179E}"/>
              </a:ext>
            </a:extLst>
          </p:cNvPr>
          <p:cNvSpPr>
            <a:spLocks noGrp="1"/>
          </p:cNvSpPr>
          <p:nvPr>
            <p:ph type="body" sz="quarter" idx="11"/>
          </p:nvPr>
        </p:nvSpPr>
        <p:spPr>
          <a:xfrm>
            <a:off x="480447" y="1343451"/>
            <a:ext cx="11236273" cy="5328570"/>
          </a:xfrm>
        </p:spPr>
        <p:txBody>
          <a:bodyPr>
            <a:noAutofit/>
          </a:bodyPr>
          <a:lstStyle/>
          <a:p>
            <a:r>
              <a:rPr lang="nl-BE" sz="1800" dirty="0"/>
              <a:t>Band </a:t>
            </a:r>
            <a:r>
              <a:rPr lang="en-BE" sz="1800" dirty="0"/>
              <a:t>combinations</a:t>
            </a:r>
            <a:r>
              <a:rPr lang="nl-BE" sz="1800" dirty="0"/>
              <a:t> in </a:t>
            </a:r>
            <a:r>
              <a:rPr lang="en-BE" sz="1800" dirty="0"/>
              <a:t>the</a:t>
            </a:r>
            <a:r>
              <a:rPr lang="nl-BE" sz="1800" dirty="0"/>
              <a:t> SWIR </a:t>
            </a:r>
            <a:r>
              <a:rPr lang="en-BE" sz="1800" dirty="0"/>
              <a:t>and</a:t>
            </a:r>
            <a:r>
              <a:rPr lang="nl-BE" sz="1800" dirty="0"/>
              <a:t> NIR band ranges </a:t>
            </a:r>
            <a:r>
              <a:rPr lang="en-BE" sz="1800" dirty="0"/>
              <a:t>can reveal </a:t>
            </a:r>
            <a:r>
              <a:rPr lang="nl-BE" sz="1800" dirty="0"/>
              <a:t>different features in a landscape</a:t>
            </a:r>
          </a:p>
          <a:p>
            <a:r>
              <a:rPr lang="nl-BE" sz="1800" dirty="0" err="1"/>
              <a:t>Exercise</a:t>
            </a:r>
            <a:r>
              <a:rPr lang="nl-BE" sz="1800" dirty="0"/>
              <a:t>: Test </a:t>
            </a:r>
            <a:r>
              <a:rPr lang="en-BE" sz="1800" dirty="0"/>
              <a:t>the following</a:t>
            </a:r>
            <a:r>
              <a:rPr lang="nl-BE" sz="1800" dirty="0"/>
              <a:t> in </a:t>
            </a:r>
            <a:r>
              <a:rPr lang="nl-BE" sz="1800" dirty="0" err="1"/>
              <a:t>the</a:t>
            </a:r>
            <a:r>
              <a:rPr lang="nl-BE" sz="1800" dirty="0"/>
              <a:t> raster </a:t>
            </a:r>
            <a:r>
              <a:rPr lang="nl-BE" sz="1800" dirty="0" err="1"/>
              <a:t>layer</a:t>
            </a:r>
            <a:r>
              <a:rPr lang="nl-BE" sz="1800" dirty="0"/>
              <a:t> styling </a:t>
            </a:r>
            <a:r>
              <a:rPr lang="nl-BE" sz="1800" dirty="0" err="1"/>
              <a:t>window</a:t>
            </a:r>
            <a:r>
              <a:rPr lang="nl-BE" sz="1800" dirty="0"/>
              <a:t>;</a:t>
            </a:r>
          </a:p>
          <a:p>
            <a:pPr marL="285750" indent="-285750">
              <a:buFontTx/>
              <a:buChar char="-"/>
            </a:pPr>
            <a:r>
              <a:rPr lang="en-US" sz="1800" b="1" dirty="0"/>
              <a:t>Combination 1 (SWIR1, NIR, Blue): </a:t>
            </a:r>
            <a:r>
              <a:rPr lang="en-US" sz="1500" dirty="0"/>
              <a:t>Useful for distinguishing man-made surfaces, vegetation, and water features.</a:t>
            </a:r>
          </a:p>
          <a:p>
            <a:pPr marL="285750" indent="-285750">
              <a:buFontTx/>
              <a:buChar char="-"/>
            </a:pPr>
            <a:r>
              <a:rPr lang="en-US" sz="1800" b="1" dirty="0"/>
              <a:t>Combination 2 (SWIR1-SWIR2-NIR): </a:t>
            </a:r>
            <a:r>
              <a:rPr lang="en-US" sz="1500" dirty="0"/>
              <a:t>For better discrimination, adding a second SWIR band can enhance contrast between man-made surfaces like concrete, which has a stronger SWIR reflection, and asphalt, which remains relatively dark.</a:t>
            </a:r>
          </a:p>
          <a:p>
            <a:pPr marL="285750" indent="-285750">
              <a:buFontTx/>
              <a:buChar char="-"/>
            </a:pPr>
            <a:r>
              <a:rPr lang="en-US" sz="1800" b="1" dirty="0"/>
              <a:t>Combination 3 (NIR-Green-Red): </a:t>
            </a:r>
            <a:r>
              <a:rPr lang="en-US" sz="1500" dirty="0"/>
              <a:t>A classic false-color combination that emphasizes vegetation, which can often be integrated within built-up areas, parks, or tree-lined streets. Vegetation will appear in bright tones, contrasting with urban materials.	</a:t>
            </a:r>
          </a:p>
          <a:p>
            <a:pPr marL="285750" indent="-285750">
              <a:buFontTx/>
              <a:buChar char="-"/>
            </a:pPr>
            <a:r>
              <a:rPr lang="en-US" sz="1800" b="1" dirty="0"/>
              <a:t>Combination 4 (SWIR1-NIR-Green): </a:t>
            </a:r>
            <a:r>
              <a:rPr lang="en-US" sz="1500" dirty="0"/>
              <a:t>With SWIR highlighting moisture content, this combination is effective for detecting green roofs, park areas, or vegetation along roadsides, even in dense urban areas. Helps in distinguishing different roof types, as materials like metal, shingles, and ceramic have unique spectral responses. SWIR1 is particularly sensitive to material composition and moisture content, while NIR can separate vegetated green roofs.	</a:t>
            </a:r>
          </a:p>
          <a:p>
            <a:pPr marL="285750" indent="-285750">
              <a:buFontTx/>
              <a:buChar char="-"/>
            </a:pPr>
            <a:r>
              <a:rPr lang="en-US" sz="1800" b="1" dirty="0"/>
              <a:t>Combination 5 (SWIR1-Red-Green): </a:t>
            </a:r>
            <a:r>
              <a:rPr lang="en-US" sz="1500" dirty="0"/>
              <a:t>SWIR and Red can help distinguish roofing materials with varying thermal or water absorption characteristics, while Green adds a layer of contrast for vegetation versus non-vegetated surfaces.</a:t>
            </a:r>
          </a:p>
        </p:txBody>
      </p:sp>
    </p:spTree>
    <p:extLst>
      <p:ext uri="{BB962C8B-B14F-4D97-AF65-F5344CB8AC3E}">
        <p14:creationId xmlns:p14="http://schemas.microsoft.com/office/powerpoint/2010/main" val="162925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28C7-16A2-136C-35A7-8AB7728E093D}"/>
              </a:ext>
            </a:extLst>
          </p:cNvPr>
          <p:cNvSpPr>
            <a:spLocks noGrp="1"/>
          </p:cNvSpPr>
          <p:nvPr>
            <p:ph type="title"/>
          </p:nvPr>
        </p:nvSpPr>
        <p:spPr/>
        <p:txBody>
          <a:bodyPr>
            <a:normAutofit fontScale="90000"/>
          </a:bodyPr>
          <a:lstStyle/>
          <a:p>
            <a:r>
              <a:rPr lang="en-BE" dirty="0"/>
              <a:t>Spectral</a:t>
            </a:r>
            <a:r>
              <a:rPr lang="nl-BE" dirty="0"/>
              <a:t> Viewer</a:t>
            </a:r>
            <a:endParaRPr lang="en-BE" dirty="0"/>
          </a:p>
        </p:txBody>
      </p:sp>
      <p:sp>
        <p:nvSpPr>
          <p:cNvPr id="4" name="Text Placeholder 3">
            <a:extLst>
              <a:ext uri="{FF2B5EF4-FFF2-40B4-BE49-F238E27FC236}">
                <a16:creationId xmlns:a16="http://schemas.microsoft.com/office/drawing/2014/main" id="{BEB6EFB0-FEAF-5883-3252-F9F1035ADEBD}"/>
              </a:ext>
            </a:extLst>
          </p:cNvPr>
          <p:cNvSpPr>
            <a:spLocks noGrp="1"/>
          </p:cNvSpPr>
          <p:nvPr>
            <p:ph type="body" sz="quarter" idx="11"/>
          </p:nvPr>
        </p:nvSpPr>
        <p:spPr>
          <a:xfrm>
            <a:off x="838200" y="1529430"/>
            <a:ext cx="10383795" cy="999475"/>
          </a:xfrm>
        </p:spPr>
        <p:txBody>
          <a:bodyPr>
            <a:noAutofit/>
          </a:bodyPr>
          <a:lstStyle/>
          <a:p>
            <a:r>
              <a:rPr lang="en-BE" sz="1600" dirty="0"/>
              <a:t>Explore spectral signatures:</a:t>
            </a:r>
          </a:p>
          <a:p>
            <a:pPr marL="285750" indent="-285750">
              <a:buFontTx/>
              <a:buChar char="-"/>
            </a:pPr>
            <a:r>
              <a:rPr lang="nl-BE" sz="1600" dirty="0" err="1"/>
              <a:t>With</a:t>
            </a:r>
            <a:r>
              <a:rPr lang="nl-BE" sz="1600" dirty="0"/>
              <a:t> </a:t>
            </a:r>
            <a:r>
              <a:rPr lang="nl-BE" sz="1600" dirty="0" err="1"/>
              <a:t>the</a:t>
            </a:r>
            <a:r>
              <a:rPr lang="nl-BE" sz="1600" dirty="0"/>
              <a:t> cursor          , i</a:t>
            </a:r>
            <a:r>
              <a:rPr lang="en-BE" sz="1600" dirty="0" err="1"/>
              <a:t>nspect</a:t>
            </a:r>
            <a:r>
              <a:rPr lang="en-BE" sz="1600" dirty="0"/>
              <a:t> signatures</a:t>
            </a:r>
            <a:r>
              <a:rPr lang="nl-BE" sz="1600" dirty="0"/>
              <a:t> on </a:t>
            </a:r>
            <a:r>
              <a:rPr lang="nl-BE" sz="1600" dirty="0" err="1"/>
              <a:t>the</a:t>
            </a:r>
            <a:r>
              <a:rPr lang="nl-BE" sz="1600" dirty="0"/>
              <a:t> image “</a:t>
            </a:r>
            <a:r>
              <a:rPr lang="en-BE" sz="1600" i="1" dirty="0" err="1"/>
              <a:t>urban_industrial</a:t>
            </a:r>
            <a:r>
              <a:rPr lang="en-BE" sz="1600" i="1" dirty="0"/>
              <a:t>_</a:t>
            </a:r>
            <a:r>
              <a:rPr lang="nl-BE" sz="1600" i="1" dirty="0"/>
              <a:t>zone</a:t>
            </a:r>
            <a:r>
              <a:rPr lang="en-BE" sz="1600" i="1" dirty="0"/>
              <a:t>.</a:t>
            </a:r>
            <a:r>
              <a:rPr lang="en-BE" sz="1600" i="1" dirty="0" err="1"/>
              <a:t>tif</a:t>
            </a:r>
            <a:r>
              <a:rPr lang="nl-BE" sz="1600" dirty="0"/>
              <a:t>”</a:t>
            </a:r>
          </a:p>
          <a:p>
            <a:r>
              <a:rPr lang="nl-BE" sz="1600" dirty="0"/>
              <a:t> pixels</a:t>
            </a:r>
            <a:r>
              <a:rPr lang="en-BE" sz="1600" dirty="0"/>
              <a:t> across </a:t>
            </a:r>
            <a:r>
              <a:rPr lang="nl-BE" sz="1600" dirty="0" err="1"/>
              <a:t>the</a:t>
            </a:r>
            <a:r>
              <a:rPr lang="nl-BE" sz="1600" dirty="0"/>
              <a:t> </a:t>
            </a:r>
            <a:r>
              <a:rPr lang="en-BE" sz="1600" dirty="0"/>
              <a:t>wavelength </a:t>
            </a:r>
          </a:p>
        </p:txBody>
      </p:sp>
      <p:pic>
        <p:nvPicPr>
          <p:cNvPr id="7" name="Google Shape;240;p30">
            <a:extLst>
              <a:ext uri="{FF2B5EF4-FFF2-40B4-BE49-F238E27FC236}">
                <a16:creationId xmlns:a16="http://schemas.microsoft.com/office/drawing/2014/main" id="{029D6F97-C01F-6BC6-E184-55DE8D92EBF2}"/>
              </a:ext>
            </a:extLst>
          </p:cNvPr>
          <p:cNvPicPr preferRelativeResize="0"/>
          <p:nvPr/>
        </p:nvPicPr>
        <p:blipFill>
          <a:blip r:embed="rId2">
            <a:alphaModFix/>
          </a:blip>
          <a:stretch>
            <a:fillRect/>
          </a:stretch>
        </p:blipFill>
        <p:spPr>
          <a:xfrm>
            <a:off x="113089" y="3296701"/>
            <a:ext cx="11965821" cy="3599234"/>
          </a:xfrm>
          <a:prstGeom prst="rect">
            <a:avLst/>
          </a:prstGeom>
          <a:noFill/>
          <a:ln>
            <a:noFill/>
          </a:ln>
        </p:spPr>
      </p:pic>
      <p:pic>
        <p:nvPicPr>
          <p:cNvPr id="9" name="Picture 8">
            <a:extLst>
              <a:ext uri="{FF2B5EF4-FFF2-40B4-BE49-F238E27FC236}">
                <a16:creationId xmlns:a16="http://schemas.microsoft.com/office/drawing/2014/main" id="{1B443AE3-6540-ECE0-0DDE-88592620218A}"/>
              </a:ext>
            </a:extLst>
          </p:cNvPr>
          <p:cNvPicPr>
            <a:picLocks noChangeAspect="1"/>
          </p:cNvPicPr>
          <p:nvPr/>
        </p:nvPicPr>
        <p:blipFill rotWithShape="1">
          <a:blip r:embed="rId3"/>
          <a:srcRect l="10812" r="11399" b="17562"/>
          <a:stretch/>
        </p:blipFill>
        <p:spPr>
          <a:xfrm>
            <a:off x="2833816" y="1833020"/>
            <a:ext cx="395417" cy="392295"/>
          </a:xfrm>
          <a:prstGeom prst="rect">
            <a:avLst/>
          </a:prstGeom>
        </p:spPr>
      </p:pic>
      <p:sp>
        <p:nvSpPr>
          <p:cNvPr id="3" name="TextBox 2">
            <a:extLst>
              <a:ext uri="{FF2B5EF4-FFF2-40B4-BE49-F238E27FC236}">
                <a16:creationId xmlns:a16="http://schemas.microsoft.com/office/drawing/2014/main" id="{87654B7F-161E-B6B0-EBA1-ADC9CEE393CA}"/>
              </a:ext>
            </a:extLst>
          </p:cNvPr>
          <p:cNvSpPr txBox="1"/>
          <p:nvPr/>
        </p:nvSpPr>
        <p:spPr>
          <a:xfrm>
            <a:off x="838200" y="2707313"/>
            <a:ext cx="9353724" cy="338554"/>
          </a:xfrm>
          <a:prstGeom prst="rect">
            <a:avLst/>
          </a:prstGeom>
          <a:noFill/>
        </p:spPr>
        <p:txBody>
          <a:bodyPr wrap="square" rtlCol="0">
            <a:spAutoFit/>
          </a:bodyPr>
          <a:lstStyle/>
          <a:p>
            <a:r>
              <a:rPr lang="nl-BE" sz="1600" dirty="0">
                <a:solidFill>
                  <a:schemeClr val="bg2">
                    <a:lumMod val="10000"/>
                  </a:schemeClr>
                </a:solidFill>
              </a:rPr>
              <a:t>- The </a:t>
            </a:r>
            <a:r>
              <a:rPr lang="nl-BE" sz="1600" dirty="0" err="1">
                <a:solidFill>
                  <a:schemeClr val="bg2">
                    <a:lumMod val="10000"/>
                  </a:schemeClr>
                </a:solidFill>
              </a:rPr>
              <a:t>spectral</a:t>
            </a:r>
            <a:r>
              <a:rPr lang="nl-BE" sz="1600" dirty="0">
                <a:solidFill>
                  <a:schemeClr val="bg2">
                    <a:lumMod val="10000"/>
                  </a:schemeClr>
                </a:solidFill>
              </a:rPr>
              <a:t> data </a:t>
            </a:r>
            <a:r>
              <a:rPr lang="nl-BE" sz="1600" dirty="0" err="1">
                <a:solidFill>
                  <a:schemeClr val="bg2">
                    <a:lumMod val="10000"/>
                  </a:schemeClr>
                </a:solidFill>
              </a:rPr>
              <a:t>provides</a:t>
            </a:r>
            <a:r>
              <a:rPr lang="nl-BE" sz="1600" dirty="0">
                <a:solidFill>
                  <a:schemeClr val="bg2">
                    <a:lumMod val="10000"/>
                  </a:schemeClr>
                </a:solidFill>
              </a:rPr>
              <a:t> </a:t>
            </a:r>
            <a:r>
              <a:rPr lang="nl-BE" sz="1600" dirty="0" err="1">
                <a:solidFill>
                  <a:schemeClr val="bg2">
                    <a:lumMod val="10000"/>
                  </a:schemeClr>
                </a:solidFill>
              </a:rPr>
              <a:t>the</a:t>
            </a:r>
            <a:r>
              <a:rPr lang="nl-BE" sz="1600" dirty="0">
                <a:solidFill>
                  <a:schemeClr val="bg2">
                    <a:lumMod val="10000"/>
                  </a:schemeClr>
                </a:solidFill>
              </a:rPr>
              <a:t> training data </a:t>
            </a:r>
            <a:r>
              <a:rPr lang="nl-BE" sz="1600" dirty="0" err="1">
                <a:solidFill>
                  <a:schemeClr val="bg2">
                    <a:lumMod val="10000"/>
                  </a:schemeClr>
                </a:solidFill>
              </a:rPr>
              <a:t>for</a:t>
            </a:r>
            <a:r>
              <a:rPr lang="nl-BE" sz="1600" dirty="0">
                <a:solidFill>
                  <a:schemeClr val="bg2">
                    <a:lumMod val="10000"/>
                  </a:schemeClr>
                </a:solidFill>
              </a:rPr>
              <a:t> </a:t>
            </a:r>
            <a:r>
              <a:rPr lang="nl-BE" sz="1600" dirty="0" err="1">
                <a:solidFill>
                  <a:schemeClr val="bg2">
                    <a:lumMod val="10000"/>
                  </a:schemeClr>
                </a:solidFill>
              </a:rPr>
              <a:t>the</a:t>
            </a:r>
            <a:r>
              <a:rPr lang="nl-BE" sz="1600" dirty="0">
                <a:solidFill>
                  <a:schemeClr val="bg2">
                    <a:lumMod val="10000"/>
                  </a:schemeClr>
                </a:solidFill>
              </a:rPr>
              <a:t> </a:t>
            </a:r>
            <a:r>
              <a:rPr lang="nl-BE" sz="1600" dirty="0" err="1">
                <a:solidFill>
                  <a:schemeClr val="bg2">
                    <a:lumMod val="10000"/>
                  </a:schemeClr>
                </a:solidFill>
              </a:rPr>
              <a:t>classification</a:t>
            </a:r>
            <a:r>
              <a:rPr lang="nl-BE" sz="1600" dirty="0">
                <a:solidFill>
                  <a:schemeClr val="bg2">
                    <a:lumMod val="10000"/>
                  </a:schemeClr>
                </a:solidFill>
              </a:rPr>
              <a:t> model.</a:t>
            </a:r>
            <a:endParaRPr lang="en-BE" sz="1600" dirty="0">
              <a:solidFill>
                <a:schemeClr val="bg2">
                  <a:lumMod val="10000"/>
                </a:schemeClr>
              </a:solidFill>
            </a:endParaRPr>
          </a:p>
        </p:txBody>
      </p:sp>
    </p:spTree>
    <p:extLst>
      <p:ext uri="{BB962C8B-B14F-4D97-AF65-F5344CB8AC3E}">
        <p14:creationId xmlns:p14="http://schemas.microsoft.com/office/powerpoint/2010/main" val="113430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2E3A-3264-97BF-F977-E30CEAE7B751}"/>
              </a:ext>
            </a:extLst>
          </p:cNvPr>
          <p:cNvSpPr>
            <a:spLocks noGrp="1"/>
          </p:cNvSpPr>
          <p:nvPr>
            <p:ph type="title"/>
          </p:nvPr>
        </p:nvSpPr>
        <p:spPr/>
        <p:txBody>
          <a:bodyPr>
            <a:normAutofit fontScale="90000"/>
          </a:bodyPr>
          <a:lstStyle/>
          <a:p>
            <a:r>
              <a:rPr lang="nl-BE" dirty="0"/>
              <a:t>Image pre-processing</a:t>
            </a:r>
            <a:endParaRPr lang="en-BE" dirty="0"/>
          </a:p>
        </p:txBody>
      </p:sp>
      <p:sp>
        <p:nvSpPr>
          <p:cNvPr id="4" name="Text Placeholder 3">
            <a:extLst>
              <a:ext uri="{FF2B5EF4-FFF2-40B4-BE49-F238E27FC236}">
                <a16:creationId xmlns:a16="http://schemas.microsoft.com/office/drawing/2014/main" id="{21571650-ADD3-C336-1DB5-2F4A4CF6BFC2}"/>
              </a:ext>
            </a:extLst>
          </p:cNvPr>
          <p:cNvSpPr>
            <a:spLocks noGrp="1"/>
          </p:cNvSpPr>
          <p:nvPr>
            <p:ph type="body" sz="quarter" idx="11"/>
          </p:nvPr>
        </p:nvSpPr>
        <p:spPr>
          <a:xfrm>
            <a:off x="838200" y="1529430"/>
            <a:ext cx="10383795" cy="5328570"/>
          </a:xfrm>
        </p:spPr>
        <p:txBody>
          <a:bodyPr>
            <a:normAutofit/>
          </a:bodyPr>
          <a:lstStyle/>
          <a:p>
            <a:r>
              <a:rPr lang="en-BE" sz="1600" dirty="0"/>
              <a:t>This is an important step to prepare an image for classification</a:t>
            </a:r>
          </a:p>
          <a:p>
            <a:r>
              <a:rPr lang="nl-BE" sz="1600" dirty="0"/>
              <a:t>Leads </a:t>
            </a:r>
            <a:r>
              <a:rPr lang="en-BE" sz="1600" dirty="0"/>
              <a:t>to</a:t>
            </a:r>
            <a:r>
              <a:rPr lang="nl-BE" sz="1600" dirty="0"/>
              <a:t> </a:t>
            </a:r>
            <a:r>
              <a:rPr lang="en-BE" sz="1600" dirty="0"/>
              <a:t>better defined  spectral </a:t>
            </a:r>
            <a:r>
              <a:rPr lang="nl-BE" sz="1600" dirty="0"/>
              <a:t>features, </a:t>
            </a:r>
            <a:r>
              <a:rPr lang="en-BE" sz="1600" dirty="0"/>
              <a:t>prepare data for accurate and reliable classification, </a:t>
            </a:r>
            <a:r>
              <a:rPr lang="en-US" sz="1600" dirty="0"/>
              <a:t>improve the quality of spectral information leading to better classification results. This includes;</a:t>
            </a:r>
          </a:p>
          <a:p>
            <a:pPr marL="285750" indent="-285750">
              <a:buFont typeface="Arial" panose="020B0604020202020204" pitchFamily="34" charset="0"/>
              <a:buChar char="•"/>
            </a:pPr>
            <a:r>
              <a:rPr lang="en-US" dirty="0"/>
              <a:t>Noise Reduction (e.g., </a:t>
            </a:r>
            <a:r>
              <a:rPr lang="en-BE" dirty="0" err="1"/>
              <a:t>destriping</a:t>
            </a:r>
            <a:r>
              <a:rPr lang="en-BE" dirty="0"/>
              <a:t> </a:t>
            </a:r>
            <a:r>
              <a:rPr lang="en-US" dirty="0"/>
              <a:t>and denoising)</a:t>
            </a:r>
          </a:p>
          <a:p>
            <a:pPr marL="285750" indent="-285750">
              <a:buFont typeface="Arial" panose="020B0604020202020204" pitchFamily="34" charset="0"/>
              <a:buChar char="•"/>
            </a:pPr>
            <a:r>
              <a:rPr lang="en-US" dirty="0"/>
              <a:t>Dimensionality Reduction or Band Selection (to reduce data dimensionality)</a:t>
            </a:r>
          </a:p>
          <a:p>
            <a:pPr marL="285750" indent="-285750">
              <a:buFont typeface="Arial" panose="020B0604020202020204" pitchFamily="34" charset="0"/>
              <a:buChar char="•"/>
            </a:pPr>
            <a:r>
              <a:rPr lang="en-US" dirty="0"/>
              <a:t>Normalization or Resampling (for consistency across datasets)</a:t>
            </a:r>
          </a:p>
          <a:p>
            <a:pPr marL="285750" indent="-285750">
              <a:buFont typeface="Arial" panose="020B0604020202020204" pitchFamily="34" charset="0"/>
              <a:buChar char="•"/>
            </a:pPr>
            <a:r>
              <a:rPr lang="en-US" dirty="0"/>
              <a:t>Masking (optional, based on specific area of interest)</a:t>
            </a:r>
          </a:p>
          <a:p>
            <a:pPr marL="285750" indent="-285750">
              <a:buFont typeface="Arial" panose="020B0604020202020204" pitchFamily="34" charset="0"/>
              <a:buChar char="•"/>
            </a:pPr>
            <a:r>
              <a:rPr lang="en-US" dirty="0"/>
              <a:t>Outlier Detection (to remove spectral anomalies)</a:t>
            </a:r>
          </a:p>
          <a:p>
            <a:pPr marL="285750" indent="-285750">
              <a:buFont typeface="Arial" panose="020B0604020202020204" pitchFamily="34" charset="0"/>
              <a:buChar char="•"/>
            </a:pPr>
            <a:endParaRPr lang="en-US" dirty="0"/>
          </a:p>
          <a:p>
            <a:r>
              <a:rPr lang="nl-BE" sz="1600" dirty="0"/>
              <a:t>EXERCISE: </a:t>
            </a:r>
          </a:p>
          <a:p>
            <a:r>
              <a:rPr lang="en-BE" sz="1600" dirty="0"/>
              <a:t>Perform </a:t>
            </a:r>
            <a:r>
              <a:rPr lang="nl-BE" sz="1600" dirty="0" err="1"/>
              <a:t>dimensionality</a:t>
            </a:r>
            <a:r>
              <a:rPr lang="nl-BE" sz="1600" dirty="0"/>
              <a:t> </a:t>
            </a:r>
            <a:r>
              <a:rPr lang="nl-BE" sz="1600" dirty="0" err="1"/>
              <a:t>reduction</a:t>
            </a:r>
            <a:r>
              <a:rPr lang="nl-BE" sz="1600" dirty="0"/>
              <a:t> </a:t>
            </a:r>
            <a:r>
              <a:rPr lang="nl-BE" sz="1600" dirty="0" err="1"/>
              <a:t>using</a:t>
            </a:r>
            <a:r>
              <a:rPr lang="nl-BE" sz="1600" dirty="0"/>
              <a:t> </a:t>
            </a:r>
            <a:r>
              <a:rPr lang="nl-BE" sz="1600" dirty="0" err="1"/>
              <a:t>the</a:t>
            </a:r>
            <a:r>
              <a:rPr lang="nl-BE" sz="1600" dirty="0"/>
              <a:t> </a:t>
            </a:r>
            <a:r>
              <a:rPr lang="nl-BE" sz="1600" dirty="0" err="1"/>
              <a:t>FastICA</a:t>
            </a:r>
            <a:r>
              <a:rPr lang="nl-BE" sz="1600" dirty="0"/>
              <a:t> </a:t>
            </a:r>
            <a:r>
              <a:rPr lang="nl-BE" sz="1600" dirty="0" err="1"/>
              <a:t>algorithm</a:t>
            </a:r>
            <a:endParaRPr lang="nl-BE" sz="1600" dirty="0"/>
          </a:p>
          <a:p>
            <a:r>
              <a:rPr lang="nl-BE" dirty="0"/>
              <a:t>1. </a:t>
            </a:r>
            <a:r>
              <a:rPr lang="nl-BE" dirty="0" err="1"/>
              <a:t>EnMAP-Box</a:t>
            </a:r>
            <a:r>
              <a:rPr lang="nl-BE" dirty="0" err="1">
                <a:sym typeface="Wingdings" panose="05000000000000000000" pitchFamily="2" charset="2"/>
              </a:rPr>
              <a:t>TransformationFit</a:t>
            </a:r>
            <a:r>
              <a:rPr lang="nl-BE" dirty="0">
                <a:sym typeface="Wingdings" panose="05000000000000000000" pitchFamily="2" charset="2"/>
              </a:rPr>
              <a:t> </a:t>
            </a:r>
            <a:r>
              <a:rPr lang="nl-BE" dirty="0" err="1">
                <a:sym typeface="Wingdings" panose="05000000000000000000" pitchFamily="2" charset="2"/>
              </a:rPr>
              <a:t>FastICA</a:t>
            </a:r>
            <a:r>
              <a:rPr lang="nl-BE" dirty="0">
                <a:sym typeface="Wingdings" panose="05000000000000000000" pitchFamily="2" charset="2"/>
              </a:rPr>
              <a:t>  10components</a:t>
            </a:r>
          </a:p>
          <a:p>
            <a:r>
              <a:rPr lang="nl-BE" dirty="0">
                <a:sym typeface="Wingdings" panose="05000000000000000000" pitchFamily="2" charset="2"/>
              </a:rPr>
              <a:t>2. Raster </a:t>
            </a:r>
            <a:r>
              <a:rPr lang="nl-BE" dirty="0" err="1">
                <a:sym typeface="Wingdings" panose="05000000000000000000" pitchFamily="2" charset="2"/>
              </a:rPr>
              <a:t>layer</a:t>
            </a:r>
            <a:r>
              <a:rPr lang="nl-BE" dirty="0">
                <a:sym typeface="Wingdings" panose="05000000000000000000" pitchFamily="2" charset="2"/>
              </a:rPr>
              <a:t> </a:t>
            </a:r>
            <a:r>
              <a:rPr lang="nl-BE" dirty="0" err="1">
                <a:sym typeface="Wingdings" panose="05000000000000000000" pitchFamily="2" charset="2"/>
              </a:rPr>
              <a:t>with</a:t>
            </a:r>
            <a:r>
              <a:rPr lang="nl-BE" dirty="0">
                <a:sym typeface="Wingdings" panose="05000000000000000000" pitchFamily="2" charset="2"/>
              </a:rPr>
              <a:t> features  </a:t>
            </a:r>
            <a:r>
              <a:rPr lang="nl-BE" i="1" dirty="0" err="1">
                <a:sym typeface="Wingdings" panose="05000000000000000000" pitchFamily="2" charset="2"/>
              </a:rPr>
              <a:t>urban_industiaal_savgol.tif</a:t>
            </a:r>
            <a:r>
              <a:rPr lang="nl-BE" dirty="0" err="1">
                <a:sym typeface="Wingdings" panose="05000000000000000000" pitchFamily="2" charset="2"/>
              </a:rPr>
              <a:t>save</a:t>
            </a:r>
            <a:r>
              <a:rPr lang="nl-BE" dirty="0">
                <a:sym typeface="Wingdings" panose="05000000000000000000" pitchFamily="2" charset="2"/>
              </a:rPr>
              <a:t> </a:t>
            </a:r>
            <a:r>
              <a:rPr lang="nl-BE" dirty="0" err="1">
                <a:sym typeface="Wingdings" panose="05000000000000000000" pitchFamily="2" charset="2"/>
              </a:rPr>
              <a:t>transformer</a:t>
            </a:r>
            <a:endParaRPr lang="nl-BE" dirty="0">
              <a:sym typeface="Wingdings" panose="05000000000000000000" pitchFamily="2" charset="2"/>
            </a:endParaRPr>
          </a:p>
          <a:p>
            <a:r>
              <a:rPr lang="nl-BE" dirty="0">
                <a:sym typeface="Wingdings" panose="05000000000000000000" pitchFamily="2" charset="2"/>
              </a:rPr>
              <a:t>3. </a:t>
            </a:r>
            <a:r>
              <a:rPr lang="nl-BE" dirty="0" err="1">
                <a:sym typeface="Wingdings" panose="05000000000000000000" pitchFamily="2" charset="2"/>
              </a:rPr>
              <a:t>Transform</a:t>
            </a:r>
            <a:r>
              <a:rPr lang="nl-BE" dirty="0">
                <a:sym typeface="Wingdings" panose="05000000000000000000" pitchFamily="2" charset="2"/>
              </a:rPr>
              <a:t> raster </a:t>
            </a:r>
            <a:r>
              <a:rPr lang="nl-BE" dirty="0" err="1">
                <a:sym typeface="Wingdings" panose="05000000000000000000" pitchFamily="2" charset="2"/>
              </a:rPr>
              <a:t>layerfill</a:t>
            </a:r>
            <a:r>
              <a:rPr lang="nl-BE" dirty="0">
                <a:sym typeface="Wingdings" panose="05000000000000000000" pitchFamily="2" charset="2"/>
              </a:rPr>
              <a:t> in raster </a:t>
            </a:r>
            <a:r>
              <a:rPr lang="nl-BE" dirty="0" err="1">
                <a:sym typeface="Wingdings" panose="05000000000000000000" pitchFamily="2" charset="2"/>
              </a:rPr>
              <a:t>layer</a:t>
            </a:r>
            <a:r>
              <a:rPr lang="nl-BE" dirty="0">
                <a:sym typeface="Wingdings" panose="05000000000000000000" pitchFamily="2" charset="2"/>
              </a:rPr>
              <a:t> </a:t>
            </a:r>
            <a:r>
              <a:rPr lang="nl-BE" dirty="0" err="1">
                <a:sym typeface="Wingdings" panose="05000000000000000000" pitchFamily="2" charset="2"/>
              </a:rPr>
              <a:t>and</a:t>
            </a:r>
            <a:r>
              <a:rPr lang="nl-BE" dirty="0">
                <a:sym typeface="Wingdings" panose="05000000000000000000" pitchFamily="2" charset="2"/>
              </a:rPr>
              <a:t> </a:t>
            </a:r>
            <a:r>
              <a:rPr lang="nl-BE" dirty="0" err="1">
                <a:sym typeface="Wingdings" panose="05000000000000000000" pitchFamily="2" charset="2"/>
              </a:rPr>
              <a:t>transformerSave</a:t>
            </a:r>
            <a:r>
              <a:rPr lang="nl-BE" dirty="0">
                <a:sym typeface="Wingdings" panose="05000000000000000000" pitchFamily="2" charset="2"/>
              </a:rPr>
              <a:t> output raster</a:t>
            </a:r>
            <a:endParaRPr lang="en-BE" dirty="0"/>
          </a:p>
        </p:txBody>
      </p:sp>
    </p:spTree>
    <p:extLst>
      <p:ext uri="{BB962C8B-B14F-4D97-AF65-F5344CB8AC3E}">
        <p14:creationId xmlns:p14="http://schemas.microsoft.com/office/powerpoint/2010/main" val="2601686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E7AB-FDE5-342C-B9FC-A8284DF4916D}"/>
              </a:ext>
            </a:extLst>
          </p:cNvPr>
          <p:cNvSpPr>
            <a:spLocks noGrp="1"/>
          </p:cNvSpPr>
          <p:nvPr>
            <p:ph type="title"/>
          </p:nvPr>
        </p:nvSpPr>
        <p:spPr/>
        <p:txBody>
          <a:bodyPr>
            <a:normAutofit fontScale="90000"/>
          </a:bodyPr>
          <a:lstStyle/>
          <a:p>
            <a:r>
              <a:rPr lang="nl-BE" dirty="0"/>
              <a:t>Image </a:t>
            </a:r>
            <a:r>
              <a:rPr lang="en-BE" dirty="0"/>
              <a:t>classification</a:t>
            </a:r>
          </a:p>
        </p:txBody>
      </p:sp>
      <p:sp>
        <p:nvSpPr>
          <p:cNvPr id="4" name="Text Placeholder 3">
            <a:extLst>
              <a:ext uri="{FF2B5EF4-FFF2-40B4-BE49-F238E27FC236}">
                <a16:creationId xmlns:a16="http://schemas.microsoft.com/office/drawing/2014/main" id="{B9FABF3E-5B50-CBA7-3F9D-309E1D72BF34}"/>
              </a:ext>
            </a:extLst>
          </p:cNvPr>
          <p:cNvSpPr>
            <a:spLocks noGrp="1"/>
          </p:cNvSpPr>
          <p:nvPr>
            <p:ph type="body" sz="quarter" idx="11"/>
          </p:nvPr>
        </p:nvSpPr>
        <p:spPr>
          <a:xfrm>
            <a:off x="838200" y="1529430"/>
            <a:ext cx="10383795" cy="5265451"/>
          </a:xfrm>
        </p:spPr>
        <p:txBody>
          <a:bodyPr>
            <a:normAutofit/>
          </a:bodyPr>
          <a:lstStyle/>
          <a:p>
            <a:r>
              <a:rPr lang="en-BE" sz="1600" dirty="0"/>
              <a:t>Exercise: Perform image classification using</a:t>
            </a:r>
            <a:r>
              <a:rPr lang="nl-BE" sz="1600" dirty="0"/>
              <a:t> </a:t>
            </a:r>
            <a:r>
              <a:rPr lang="nl-BE" sz="1600" dirty="0" err="1"/>
              <a:t>RandomForest</a:t>
            </a:r>
            <a:r>
              <a:rPr lang="nl-BE" sz="1600" dirty="0"/>
              <a:t> </a:t>
            </a:r>
            <a:r>
              <a:rPr lang="nl-BE" sz="1600" dirty="0" err="1"/>
              <a:t>classification</a:t>
            </a:r>
            <a:r>
              <a:rPr lang="nl-BE" sz="1600" dirty="0"/>
              <a:t> </a:t>
            </a:r>
            <a:r>
              <a:rPr lang="nl-BE" sz="1600" dirty="0" err="1"/>
              <a:t>algorithm</a:t>
            </a:r>
            <a:endParaRPr lang="en-BE" sz="1600" dirty="0"/>
          </a:p>
          <a:p>
            <a:r>
              <a:rPr lang="en-BE" sz="1600" dirty="0"/>
              <a:t>Data: -</a:t>
            </a:r>
            <a:r>
              <a:rPr lang="nl-BE" sz="1600" dirty="0"/>
              <a:t> </a:t>
            </a:r>
            <a:r>
              <a:rPr lang="en-BE" sz="1600" dirty="0"/>
              <a:t>Image</a:t>
            </a:r>
            <a:r>
              <a:rPr lang="nl-BE" sz="1600" dirty="0"/>
              <a:t>: Rasters</a:t>
            </a:r>
            <a:r>
              <a:rPr lang="nl-BE" sz="1600" dirty="0">
                <a:sym typeface="Wingdings" panose="05000000000000000000" pitchFamily="2" charset="2"/>
              </a:rPr>
              <a:t></a:t>
            </a:r>
            <a:r>
              <a:rPr lang="nl-BE" sz="1600" dirty="0"/>
              <a:t>“</a:t>
            </a:r>
            <a:r>
              <a:rPr lang="nl-BE" sz="1600" i="1" dirty="0" err="1"/>
              <a:t>urban_industrial_zone.tif</a:t>
            </a:r>
            <a:r>
              <a:rPr lang="nl-BE" sz="1600" dirty="0"/>
              <a:t>”/ </a:t>
            </a:r>
            <a:r>
              <a:rPr lang="nl-BE" sz="1600" dirty="0" err="1"/>
              <a:t>Principal</a:t>
            </a:r>
            <a:r>
              <a:rPr lang="nl-BE" sz="1600" dirty="0"/>
              <a:t> </a:t>
            </a:r>
            <a:r>
              <a:rPr lang="nl-BE" sz="1600" dirty="0" err="1"/>
              <a:t>Components</a:t>
            </a:r>
            <a:r>
              <a:rPr lang="nl-BE" sz="1600" dirty="0"/>
              <a:t> raster: “</a:t>
            </a:r>
            <a:r>
              <a:rPr lang="nl-BE" sz="1600" i="1" dirty="0"/>
              <a:t>fastICA_10.tif</a:t>
            </a:r>
            <a:r>
              <a:rPr lang="nl-BE" sz="1600" dirty="0"/>
              <a:t>”</a:t>
            </a:r>
            <a:endParaRPr lang="en-BE" sz="1600" dirty="0"/>
          </a:p>
          <a:p>
            <a:r>
              <a:rPr lang="en-BE" sz="1600" dirty="0"/>
              <a:t>           -</a:t>
            </a:r>
            <a:r>
              <a:rPr lang="nl-BE" sz="1600" dirty="0"/>
              <a:t> </a:t>
            </a:r>
            <a:r>
              <a:rPr lang="en-BE" sz="1600" dirty="0"/>
              <a:t>Training data</a:t>
            </a:r>
            <a:r>
              <a:rPr lang="nl-BE" sz="1600" dirty="0"/>
              <a:t>: </a:t>
            </a:r>
            <a:r>
              <a:rPr lang="nl-BE" sz="1600" dirty="0" err="1"/>
              <a:t>Vectors</a:t>
            </a:r>
            <a:r>
              <a:rPr lang="nl-BE" sz="1600" dirty="0">
                <a:sym typeface="Wingdings" panose="05000000000000000000" pitchFamily="2" charset="2"/>
              </a:rPr>
              <a:t></a:t>
            </a:r>
            <a:r>
              <a:rPr lang="nl-BE" sz="1600" dirty="0"/>
              <a:t>“</a:t>
            </a:r>
            <a:r>
              <a:rPr lang="nl-BE" sz="1600" i="1" dirty="0" err="1"/>
              <a:t>training_polygons.gpkg</a:t>
            </a:r>
            <a:r>
              <a:rPr lang="nl-BE" sz="1600" dirty="0"/>
              <a:t>”</a:t>
            </a:r>
            <a:endParaRPr lang="en-BE" sz="1600" dirty="0"/>
          </a:p>
          <a:p>
            <a:r>
              <a:rPr lang="en-BE" sz="1600" dirty="0"/>
              <a:t>           </a:t>
            </a:r>
            <a:endParaRPr lang="nl-BE" sz="1600" dirty="0"/>
          </a:p>
          <a:p>
            <a:r>
              <a:rPr lang="nl-BE" sz="1600" dirty="0" err="1"/>
              <a:t>Add</a:t>
            </a:r>
            <a:r>
              <a:rPr lang="nl-BE" sz="1600" dirty="0"/>
              <a:t> vector data </a:t>
            </a:r>
            <a:r>
              <a:rPr lang="nl-BE" sz="1600" dirty="0" err="1"/>
              <a:t>to</a:t>
            </a:r>
            <a:r>
              <a:rPr lang="nl-BE" sz="1600" dirty="0"/>
              <a:t> </a:t>
            </a:r>
            <a:r>
              <a:rPr lang="nl-BE" sz="1600" dirty="0" err="1"/>
              <a:t>the</a:t>
            </a:r>
            <a:r>
              <a:rPr lang="nl-BE" sz="1600" dirty="0"/>
              <a:t> map viewer, </a:t>
            </a:r>
            <a:r>
              <a:rPr lang="nl-BE" sz="1600" dirty="0" err="1"/>
              <a:t>and</a:t>
            </a:r>
            <a:r>
              <a:rPr lang="nl-BE" sz="1600" dirty="0"/>
              <a:t> </a:t>
            </a:r>
            <a:r>
              <a:rPr lang="nl-BE" sz="1600" dirty="0" err="1"/>
              <a:t>place</a:t>
            </a:r>
            <a:r>
              <a:rPr lang="nl-BE" sz="1600" dirty="0"/>
              <a:t> </a:t>
            </a:r>
            <a:r>
              <a:rPr lang="nl-BE" sz="1600" dirty="0" err="1"/>
              <a:t>it</a:t>
            </a:r>
            <a:r>
              <a:rPr lang="nl-BE" sz="1600" dirty="0"/>
              <a:t> </a:t>
            </a:r>
            <a:r>
              <a:rPr lang="nl-BE" sz="1600" dirty="0" err="1"/>
              <a:t>above</a:t>
            </a:r>
            <a:r>
              <a:rPr lang="nl-BE" sz="1600" dirty="0"/>
              <a:t> </a:t>
            </a:r>
            <a:r>
              <a:rPr lang="nl-BE" sz="1600" dirty="0" err="1"/>
              <a:t>the</a:t>
            </a:r>
            <a:r>
              <a:rPr lang="nl-BE" sz="1600" dirty="0"/>
              <a:t> image “</a:t>
            </a:r>
            <a:r>
              <a:rPr lang="nl-BE" sz="1600" i="1" dirty="0" err="1"/>
              <a:t>urban_industrial_zone.tif</a:t>
            </a:r>
            <a:r>
              <a:rPr lang="nl-BE" sz="1600" dirty="0"/>
              <a:t>”</a:t>
            </a:r>
          </a:p>
          <a:p>
            <a:endParaRPr lang="nl-BE" sz="1600" dirty="0"/>
          </a:p>
          <a:p>
            <a:r>
              <a:rPr lang="nl-BE" sz="1600" dirty="0"/>
              <a:t>Menu bar </a:t>
            </a:r>
            <a:r>
              <a:rPr lang="nl-BE" sz="1600" dirty="0">
                <a:sym typeface="Wingdings" panose="05000000000000000000" pitchFamily="2" charset="2"/>
              </a:rPr>
              <a:t></a:t>
            </a:r>
            <a:r>
              <a:rPr lang="en-BE" sz="1600" dirty="0"/>
              <a:t>Applications </a:t>
            </a:r>
            <a:r>
              <a:rPr lang="en-BE" sz="1600" dirty="0">
                <a:sym typeface="Wingdings" panose="05000000000000000000" pitchFamily="2" charset="2"/>
              </a:rPr>
              <a:t> Classification workflow</a:t>
            </a:r>
          </a:p>
          <a:p>
            <a:pPr marL="285750" indent="-285750">
              <a:buFont typeface="Arial" panose="020B0604020202020204" pitchFamily="34" charset="0"/>
              <a:buChar char="•"/>
            </a:pPr>
            <a:r>
              <a:rPr lang="nl-BE" sz="1600" dirty="0"/>
              <a:t>Load </a:t>
            </a:r>
            <a:r>
              <a:rPr lang="en-BE" sz="1600" dirty="0"/>
              <a:t>classification dataset; (Optional create own classification dataset)</a:t>
            </a:r>
            <a:endParaRPr lang="nl-BE" sz="1600" dirty="0"/>
          </a:p>
          <a:p>
            <a:pPr marL="285750" indent="-285750">
              <a:buFont typeface="Arial" panose="020B0604020202020204" pitchFamily="34" charset="0"/>
              <a:buChar char="•"/>
            </a:pPr>
            <a:r>
              <a:rPr lang="nl-BE" sz="1600" dirty="0"/>
              <a:t>Select </a:t>
            </a:r>
            <a:r>
              <a:rPr lang="nl-BE" sz="1600" dirty="0" err="1"/>
              <a:t>RandomForestClassifier</a:t>
            </a:r>
            <a:endParaRPr lang="nl-BE" sz="1600" dirty="0"/>
          </a:p>
          <a:p>
            <a:pPr marL="285750" indent="-285750">
              <a:buFont typeface="Arial" panose="020B0604020202020204" pitchFamily="34" charset="0"/>
              <a:buChar char="•"/>
            </a:pPr>
            <a:r>
              <a:rPr lang="nl-BE" sz="1600" dirty="0"/>
              <a:t>Select raster </a:t>
            </a:r>
            <a:r>
              <a:rPr lang="nl-BE" sz="1600" dirty="0" err="1"/>
              <a:t>layer</a:t>
            </a:r>
            <a:r>
              <a:rPr lang="nl-BE" sz="1600" dirty="0"/>
              <a:t> </a:t>
            </a:r>
            <a:r>
              <a:rPr lang="nl-BE" sz="1600" dirty="0" err="1"/>
              <a:t>with</a:t>
            </a:r>
            <a:r>
              <a:rPr lang="nl-BE" sz="1600" dirty="0"/>
              <a:t> features, </a:t>
            </a:r>
            <a:r>
              <a:rPr lang="nl-BE" sz="1600" dirty="0" err="1"/>
              <a:t>which</a:t>
            </a:r>
            <a:r>
              <a:rPr lang="nl-BE" sz="1600" dirty="0"/>
              <a:t> is </a:t>
            </a:r>
            <a:r>
              <a:rPr lang="nl-BE" sz="1600" dirty="0" err="1"/>
              <a:t>the</a:t>
            </a:r>
            <a:r>
              <a:rPr lang="nl-BE" sz="1600" dirty="0"/>
              <a:t> </a:t>
            </a:r>
            <a:r>
              <a:rPr lang="nl-BE" sz="1600" i="1" dirty="0"/>
              <a:t>.</a:t>
            </a:r>
            <a:r>
              <a:rPr lang="nl-BE" sz="1600" i="1" dirty="0" err="1"/>
              <a:t>tif</a:t>
            </a:r>
            <a:r>
              <a:rPr lang="nl-BE" sz="1600" i="1" dirty="0"/>
              <a:t> </a:t>
            </a:r>
            <a:r>
              <a:rPr lang="nl-BE" sz="1600" dirty="0"/>
              <a:t>file </a:t>
            </a:r>
            <a:r>
              <a:rPr lang="nl-BE" sz="1600" dirty="0" err="1"/>
              <a:t>used</a:t>
            </a:r>
            <a:r>
              <a:rPr lang="nl-BE" sz="1600" dirty="0"/>
              <a:t> </a:t>
            </a:r>
            <a:r>
              <a:rPr lang="nl-BE" sz="1600" dirty="0" err="1"/>
              <a:t>to</a:t>
            </a:r>
            <a:r>
              <a:rPr lang="nl-BE" sz="1600" dirty="0"/>
              <a:t> </a:t>
            </a:r>
            <a:r>
              <a:rPr lang="nl-BE" sz="1600" dirty="0" err="1"/>
              <a:t>create</a:t>
            </a:r>
            <a:r>
              <a:rPr lang="nl-BE" sz="1600" dirty="0"/>
              <a:t> </a:t>
            </a:r>
            <a:r>
              <a:rPr lang="nl-BE" sz="1600" dirty="0" err="1"/>
              <a:t>the</a:t>
            </a:r>
            <a:r>
              <a:rPr lang="nl-BE" sz="1600" dirty="0"/>
              <a:t> </a:t>
            </a:r>
            <a:r>
              <a:rPr lang="nl-BE" sz="1600" dirty="0" err="1"/>
              <a:t>classification</a:t>
            </a:r>
            <a:r>
              <a:rPr lang="nl-BE" sz="1600" dirty="0"/>
              <a:t> dataset</a:t>
            </a:r>
            <a:endParaRPr lang="en-BE" sz="1600" dirty="0"/>
          </a:p>
          <a:p>
            <a:pPr marL="285750" indent="-285750">
              <a:buFont typeface="Arial" panose="020B0604020202020204" pitchFamily="34" charset="0"/>
              <a:buChar char="•"/>
            </a:pPr>
            <a:r>
              <a:rPr lang="en-BE" sz="1600" dirty="0"/>
              <a:t>Select folds for verification</a:t>
            </a:r>
            <a:r>
              <a:rPr lang="nl-BE" sz="1600" dirty="0"/>
              <a:t>; </a:t>
            </a:r>
            <a:r>
              <a:rPr lang="nl-BE" sz="1600" dirty="0" err="1"/>
              <a:t>Use</a:t>
            </a:r>
            <a:r>
              <a:rPr lang="en-BE" sz="1600" dirty="0"/>
              <a:t> 3 for this exercise</a:t>
            </a:r>
          </a:p>
          <a:p>
            <a:pPr marL="285750" indent="-285750">
              <a:buFont typeface="Arial" panose="020B0604020202020204" pitchFamily="34" charset="0"/>
              <a:buChar char="•"/>
            </a:pPr>
            <a:r>
              <a:rPr lang="en-BE" sz="1600" dirty="0"/>
              <a:t>Save classified image</a:t>
            </a:r>
          </a:p>
          <a:p>
            <a:pPr marL="285750" indent="-285750">
              <a:buFont typeface="Arial" panose="020B0604020202020204" pitchFamily="34" charset="0"/>
              <a:buChar char="•"/>
            </a:pPr>
            <a:r>
              <a:rPr lang="en-BE" sz="1600" dirty="0"/>
              <a:t>Generate classification report</a:t>
            </a:r>
          </a:p>
          <a:p>
            <a:endParaRPr lang="nl-BE" sz="1600" dirty="0"/>
          </a:p>
          <a:p>
            <a:endParaRPr lang="en-BE" sz="1600" dirty="0"/>
          </a:p>
        </p:txBody>
      </p:sp>
    </p:spTree>
    <p:extLst>
      <p:ext uri="{BB962C8B-B14F-4D97-AF65-F5344CB8AC3E}">
        <p14:creationId xmlns:p14="http://schemas.microsoft.com/office/powerpoint/2010/main" val="165532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FBAA-91A2-13FE-9A35-13AADFE9618F}"/>
              </a:ext>
            </a:extLst>
          </p:cNvPr>
          <p:cNvSpPr>
            <a:spLocks noGrp="1"/>
          </p:cNvSpPr>
          <p:nvPr>
            <p:ph type="title"/>
          </p:nvPr>
        </p:nvSpPr>
        <p:spPr/>
        <p:txBody>
          <a:bodyPr>
            <a:normAutofit fontScale="90000"/>
          </a:bodyPr>
          <a:lstStyle/>
          <a:p>
            <a:r>
              <a:rPr lang="nl-BE" dirty="0" err="1"/>
              <a:t>Symbology</a:t>
            </a:r>
            <a:endParaRPr lang="en-BE" dirty="0"/>
          </a:p>
        </p:txBody>
      </p:sp>
      <p:sp>
        <p:nvSpPr>
          <p:cNvPr id="4" name="Text Placeholder 3">
            <a:extLst>
              <a:ext uri="{FF2B5EF4-FFF2-40B4-BE49-F238E27FC236}">
                <a16:creationId xmlns:a16="http://schemas.microsoft.com/office/drawing/2014/main" id="{E5D849AE-1506-EE10-F82C-310548EDCE92}"/>
              </a:ext>
            </a:extLst>
          </p:cNvPr>
          <p:cNvSpPr>
            <a:spLocks noGrp="1"/>
          </p:cNvSpPr>
          <p:nvPr>
            <p:ph type="body" sz="quarter" idx="11"/>
          </p:nvPr>
        </p:nvSpPr>
        <p:spPr>
          <a:xfrm>
            <a:off x="769617" y="1529430"/>
            <a:ext cx="10383795" cy="4969024"/>
          </a:xfrm>
        </p:spPr>
        <p:txBody>
          <a:bodyPr>
            <a:normAutofit/>
          </a:bodyPr>
          <a:lstStyle/>
          <a:p>
            <a:pPr>
              <a:lnSpc>
                <a:spcPct val="150000"/>
              </a:lnSpc>
            </a:pPr>
            <a:r>
              <a:rPr lang="en-US" sz="1600" dirty="0"/>
              <a:t>Symbology in raster presentation is about how the data is visually represented so that it's easier to understand, interpret, and analyze. When the raster contains categorized information (e.g., land use classes, soil types), symbology helps:</a:t>
            </a:r>
          </a:p>
          <a:p>
            <a:pPr lvl="1">
              <a:lnSpc>
                <a:spcPct val="150000"/>
              </a:lnSpc>
              <a:buFont typeface="Arial" panose="020B0604020202020204" pitchFamily="34" charset="0"/>
              <a:buChar char="•"/>
            </a:pPr>
            <a:r>
              <a:rPr lang="en-US" sz="1600" dirty="0"/>
              <a:t>Assign unique colors to each category.</a:t>
            </a:r>
          </a:p>
          <a:p>
            <a:pPr lvl="1">
              <a:lnSpc>
                <a:spcPct val="150000"/>
              </a:lnSpc>
              <a:buFont typeface="Arial" panose="020B0604020202020204" pitchFamily="34" charset="0"/>
              <a:buChar char="•"/>
            </a:pPr>
            <a:r>
              <a:rPr lang="en-US" sz="1600" dirty="0"/>
              <a:t>Make thematic maps that are readable and informative.</a:t>
            </a:r>
            <a:endParaRPr lang="en-US" sz="1700" dirty="0"/>
          </a:p>
          <a:p>
            <a:r>
              <a:rPr lang="nl-BE" dirty="0" err="1"/>
              <a:t>Exercise</a:t>
            </a:r>
            <a:r>
              <a:rPr lang="nl-BE" dirty="0"/>
              <a:t>: </a:t>
            </a:r>
            <a:endParaRPr lang="en-BE" dirty="0"/>
          </a:p>
          <a:p>
            <a:pPr marL="285750" indent="-285750">
              <a:buFontTx/>
              <a:buChar char="-"/>
            </a:pPr>
            <a:r>
              <a:rPr lang="nl-BE" dirty="0"/>
              <a:t>In QGIS </a:t>
            </a:r>
            <a:r>
              <a:rPr lang="nl-BE" dirty="0" err="1"/>
              <a:t>Layers</a:t>
            </a:r>
            <a:r>
              <a:rPr lang="nl-BE" dirty="0">
                <a:sym typeface="Wingdings" panose="05000000000000000000" pitchFamily="2" charset="2"/>
              </a:rPr>
              <a:t> Right click on  </a:t>
            </a:r>
            <a:r>
              <a:rPr lang="nl-BE" dirty="0" err="1">
                <a:sym typeface="Wingdings" panose="05000000000000000000" pitchFamily="2" charset="2"/>
              </a:rPr>
              <a:t>your</a:t>
            </a:r>
            <a:r>
              <a:rPr lang="nl-BE" dirty="0">
                <a:sym typeface="Wingdings" panose="05000000000000000000" pitchFamily="2" charset="2"/>
              </a:rPr>
              <a:t> </a:t>
            </a:r>
            <a:r>
              <a:rPr lang="nl-BE" dirty="0" err="1">
                <a:sym typeface="Wingdings" panose="05000000000000000000" pitchFamily="2" charset="2"/>
              </a:rPr>
              <a:t>classified</a:t>
            </a:r>
            <a:r>
              <a:rPr lang="nl-BE" dirty="0">
                <a:sym typeface="Wingdings" panose="05000000000000000000" pitchFamily="2" charset="2"/>
              </a:rPr>
              <a:t> </a:t>
            </a:r>
            <a:r>
              <a:rPr lang="nl-BE" dirty="0" err="1">
                <a:sym typeface="Wingdings" panose="05000000000000000000" pitchFamily="2" charset="2"/>
              </a:rPr>
              <a:t>layer</a:t>
            </a:r>
            <a:endParaRPr lang="nl-BE" dirty="0">
              <a:sym typeface="Wingdings" panose="05000000000000000000" pitchFamily="2" charset="2"/>
            </a:endParaRPr>
          </a:p>
          <a:p>
            <a:pPr marL="285750" indent="-285750">
              <a:buFontTx/>
              <a:buChar char="-"/>
            </a:pPr>
            <a:r>
              <a:rPr lang="nl-BE" dirty="0">
                <a:sym typeface="Wingdings" panose="05000000000000000000" pitchFamily="2" charset="2"/>
              </a:rPr>
              <a:t>Click ‘</a:t>
            </a:r>
            <a:r>
              <a:rPr lang="nl-BE" b="1" dirty="0" err="1">
                <a:sym typeface="Wingdings" panose="05000000000000000000" pitchFamily="2" charset="2"/>
              </a:rPr>
              <a:t>Properties</a:t>
            </a:r>
            <a:r>
              <a:rPr lang="nl-BE" dirty="0">
                <a:sym typeface="Wingdings" panose="05000000000000000000" pitchFamily="2" charset="2"/>
              </a:rPr>
              <a:t>’  </a:t>
            </a:r>
            <a:r>
              <a:rPr lang="nl-BE" dirty="0" err="1">
                <a:sym typeface="Wingdings" panose="05000000000000000000" pitchFamily="2" charset="2"/>
              </a:rPr>
              <a:t>then</a:t>
            </a:r>
            <a:r>
              <a:rPr lang="nl-BE" dirty="0">
                <a:sym typeface="Wingdings" panose="05000000000000000000" pitchFamily="2" charset="2"/>
              </a:rPr>
              <a:t> select </a:t>
            </a:r>
            <a:r>
              <a:rPr lang="nl-BE" b="1" dirty="0" err="1">
                <a:sym typeface="Wingdings" panose="05000000000000000000" pitchFamily="2" charset="2"/>
              </a:rPr>
              <a:t>Symbology</a:t>
            </a:r>
            <a:r>
              <a:rPr lang="nl-BE" dirty="0">
                <a:sym typeface="Wingdings" panose="05000000000000000000" pitchFamily="2" charset="2"/>
              </a:rPr>
              <a:t> on </a:t>
            </a:r>
            <a:r>
              <a:rPr lang="nl-BE" dirty="0" err="1">
                <a:sym typeface="Wingdings" panose="05000000000000000000" pitchFamily="2" charset="2"/>
              </a:rPr>
              <a:t>the</a:t>
            </a:r>
            <a:r>
              <a:rPr lang="nl-BE" dirty="0">
                <a:sym typeface="Wingdings" panose="05000000000000000000" pitchFamily="2" charset="2"/>
              </a:rPr>
              <a:t> </a:t>
            </a:r>
            <a:r>
              <a:rPr lang="nl-BE" dirty="0" err="1">
                <a:sym typeface="Wingdings" panose="05000000000000000000" pitchFamily="2" charset="2"/>
              </a:rPr>
              <a:t>left</a:t>
            </a:r>
            <a:r>
              <a:rPr lang="nl-BE" dirty="0">
                <a:sym typeface="Wingdings" panose="05000000000000000000" pitchFamily="2" charset="2"/>
              </a:rPr>
              <a:t> </a:t>
            </a:r>
            <a:r>
              <a:rPr lang="nl-BE" dirty="0" err="1">
                <a:sym typeface="Wingdings" panose="05000000000000000000" pitchFamily="2" charset="2"/>
              </a:rPr>
              <a:t>pane</a:t>
            </a:r>
            <a:endParaRPr lang="nl-BE" dirty="0">
              <a:sym typeface="Wingdings" panose="05000000000000000000" pitchFamily="2" charset="2"/>
            </a:endParaRPr>
          </a:p>
          <a:p>
            <a:pPr marL="285750" indent="-285750">
              <a:buFontTx/>
              <a:buChar char="-"/>
            </a:pPr>
            <a:r>
              <a:rPr lang="nl-BE" dirty="0">
                <a:sym typeface="Wingdings" panose="05000000000000000000" pitchFamily="2" charset="2"/>
              </a:rPr>
              <a:t>In ‘</a:t>
            </a:r>
            <a:r>
              <a:rPr lang="nl-BE" i="1" dirty="0">
                <a:sym typeface="Wingdings" panose="05000000000000000000" pitchFamily="2" charset="2"/>
              </a:rPr>
              <a:t>Band </a:t>
            </a:r>
            <a:r>
              <a:rPr lang="nl-BE" i="1" dirty="0" err="1">
                <a:sym typeface="Wingdings" panose="05000000000000000000" pitchFamily="2" charset="2"/>
              </a:rPr>
              <a:t>rendering</a:t>
            </a:r>
            <a:r>
              <a:rPr lang="nl-BE" dirty="0">
                <a:sym typeface="Wingdings" panose="05000000000000000000" pitchFamily="2" charset="2"/>
              </a:rPr>
              <a:t>’, </a:t>
            </a:r>
            <a:r>
              <a:rPr lang="nl-BE" dirty="0" err="1">
                <a:sym typeface="Wingdings" panose="05000000000000000000" pitchFamily="2" charset="2"/>
              </a:rPr>
              <a:t>under</a:t>
            </a:r>
            <a:r>
              <a:rPr lang="nl-BE" dirty="0">
                <a:sym typeface="Wingdings" panose="05000000000000000000" pitchFamily="2" charset="2"/>
              </a:rPr>
              <a:t> ‘</a:t>
            </a:r>
            <a:r>
              <a:rPr lang="nl-BE" i="1" dirty="0" err="1">
                <a:sym typeface="Wingdings" panose="05000000000000000000" pitchFamily="2" charset="2"/>
              </a:rPr>
              <a:t>render</a:t>
            </a:r>
            <a:r>
              <a:rPr lang="nl-BE" i="1" dirty="0">
                <a:sym typeface="Wingdings" panose="05000000000000000000" pitchFamily="2" charset="2"/>
              </a:rPr>
              <a:t> type</a:t>
            </a:r>
            <a:r>
              <a:rPr lang="nl-BE" dirty="0">
                <a:sym typeface="Wingdings" panose="05000000000000000000" pitchFamily="2" charset="2"/>
              </a:rPr>
              <a:t>’ select </a:t>
            </a:r>
            <a:r>
              <a:rPr lang="nl-BE" b="1" dirty="0" err="1">
                <a:sym typeface="Wingdings" panose="05000000000000000000" pitchFamily="2" charset="2"/>
              </a:rPr>
              <a:t>Palletted</a:t>
            </a:r>
            <a:r>
              <a:rPr lang="nl-BE" b="1" dirty="0">
                <a:sym typeface="Wingdings" panose="05000000000000000000" pitchFamily="2" charset="2"/>
              </a:rPr>
              <a:t>/Unique </a:t>
            </a:r>
            <a:r>
              <a:rPr lang="nl-BE" b="1" dirty="0" err="1">
                <a:sym typeface="Wingdings" panose="05000000000000000000" pitchFamily="2" charset="2"/>
              </a:rPr>
              <a:t>values</a:t>
            </a:r>
            <a:endParaRPr lang="nl-BE" dirty="0">
              <a:sym typeface="Wingdings" panose="05000000000000000000" pitchFamily="2" charset="2"/>
            </a:endParaRPr>
          </a:p>
          <a:p>
            <a:pPr marL="285750" indent="-285750">
              <a:buFontTx/>
              <a:buChar char="-"/>
            </a:pPr>
            <a:r>
              <a:rPr lang="nl-BE" dirty="0">
                <a:sym typeface="Wingdings" panose="05000000000000000000" pitchFamily="2" charset="2"/>
              </a:rPr>
              <a:t>Click </a:t>
            </a:r>
            <a:r>
              <a:rPr lang="nl-BE" b="1" dirty="0" err="1">
                <a:sym typeface="Wingdings" panose="05000000000000000000" pitchFamily="2" charset="2"/>
              </a:rPr>
              <a:t>classify</a:t>
            </a:r>
            <a:r>
              <a:rPr lang="nl-BE" dirty="0">
                <a:sym typeface="Wingdings" panose="05000000000000000000" pitchFamily="2" charset="2"/>
              </a:rPr>
              <a:t>.</a:t>
            </a:r>
          </a:p>
          <a:p>
            <a:pPr marL="285750" indent="-285750">
              <a:buFontTx/>
              <a:buChar char="-"/>
            </a:pPr>
            <a:r>
              <a:rPr lang="nl-BE" dirty="0">
                <a:sym typeface="Wingdings" panose="05000000000000000000" pitchFamily="2" charset="2"/>
              </a:rPr>
              <a:t>At </a:t>
            </a:r>
            <a:r>
              <a:rPr lang="nl-BE" dirty="0" err="1">
                <a:sym typeface="Wingdings" panose="05000000000000000000" pitchFamily="2" charset="2"/>
              </a:rPr>
              <a:t>the</a:t>
            </a:r>
            <a:r>
              <a:rPr lang="nl-BE" dirty="0">
                <a:sym typeface="Wingdings" panose="05000000000000000000" pitchFamily="2" charset="2"/>
              </a:rPr>
              <a:t> </a:t>
            </a:r>
            <a:r>
              <a:rPr lang="nl-BE" dirty="0" err="1">
                <a:sym typeface="Wingdings" panose="05000000000000000000" pitchFamily="2" charset="2"/>
              </a:rPr>
              <a:t>bottom</a:t>
            </a:r>
            <a:r>
              <a:rPr lang="nl-BE" dirty="0">
                <a:sym typeface="Wingdings" panose="05000000000000000000" pitchFamily="2" charset="2"/>
              </a:rPr>
              <a:t>, click ‘</a:t>
            </a:r>
            <a:r>
              <a:rPr lang="nl-BE" b="1" dirty="0">
                <a:sym typeface="Wingdings" panose="05000000000000000000" pitchFamily="2" charset="2"/>
              </a:rPr>
              <a:t>Style</a:t>
            </a:r>
            <a:r>
              <a:rPr lang="nl-BE" dirty="0">
                <a:sym typeface="Wingdings" panose="05000000000000000000" pitchFamily="2" charset="2"/>
              </a:rPr>
              <a:t>’ </a:t>
            </a:r>
            <a:r>
              <a:rPr lang="nl-BE" dirty="0" err="1">
                <a:sym typeface="Wingdings" panose="05000000000000000000" pitchFamily="2" charset="2"/>
              </a:rPr>
              <a:t>and</a:t>
            </a:r>
            <a:r>
              <a:rPr lang="nl-BE" dirty="0">
                <a:sym typeface="Wingdings" panose="05000000000000000000" pitchFamily="2" charset="2"/>
              </a:rPr>
              <a:t> </a:t>
            </a:r>
            <a:r>
              <a:rPr lang="nl-BE" dirty="0" err="1">
                <a:sym typeface="Wingdings" panose="05000000000000000000" pitchFamily="2" charset="2"/>
              </a:rPr>
              <a:t>then</a:t>
            </a:r>
            <a:r>
              <a:rPr lang="nl-BE" dirty="0">
                <a:sym typeface="Wingdings" panose="05000000000000000000" pitchFamily="2" charset="2"/>
              </a:rPr>
              <a:t> select ‘</a:t>
            </a:r>
            <a:r>
              <a:rPr lang="nl-BE" b="1" dirty="0">
                <a:sym typeface="Wingdings" panose="05000000000000000000" pitchFamily="2" charset="2"/>
              </a:rPr>
              <a:t>Load </a:t>
            </a:r>
            <a:r>
              <a:rPr lang="nl-BE" b="1" dirty="0" err="1">
                <a:sym typeface="Wingdings" panose="05000000000000000000" pitchFamily="2" charset="2"/>
              </a:rPr>
              <a:t>style</a:t>
            </a:r>
            <a:r>
              <a:rPr lang="nl-BE" dirty="0">
                <a:sym typeface="Wingdings" panose="05000000000000000000" pitchFamily="2" charset="2"/>
              </a:rPr>
              <a:t>’</a:t>
            </a:r>
          </a:p>
          <a:p>
            <a:pPr marL="285750" indent="-285750">
              <a:buFontTx/>
              <a:buChar char="-"/>
            </a:pPr>
            <a:r>
              <a:rPr lang="nl-BE" dirty="0">
                <a:sym typeface="Wingdings" panose="05000000000000000000" pitchFamily="2" charset="2"/>
              </a:rPr>
              <a:t>In </a:t>
            </a:r>
            <a:r>
              <a:rPr lang="nl-BE" dirty="0" err="1">
                <a:sym typeface="Wingdings" panose="05000000000000000000" pitchFamily="2" charset="2"/>
              </a:rPr>
              <a:t>your</a:t>
            </a:r>
            <a:r>
              <a:rPr lang="nl-BE" dirty="0">
                <a:sym typeface="Wingdings" panose="05000000000000000000" pitchFamily="2" charset="2"/>
              </a:rPr>
              <a:t> ‘</a:t>
            </a:r>
            <a:r>
              <a:rPr lang="nl-BE" dirty="0" err="1">
                <a:sym typeface="Wingdings" panose="05000000000000000000" pitchFamily="2" charset="2"/>
              </a:rPr>
              <a:t>Vectors</a:t>
            </a:r>
            <a:r>
              <a:rPr lang="nl-BE" dirty="0">
                <a:sym typeface="Wingdings" panose="05000000000000000000" pitchFamily="2" charset="2"/>
              </a:rPr>
              <a:t>’ folder,  select ”</a:t>
            </a:r>
            <a:r>
              <a:rPr lang="nl-BE" i="1" dirty="0" err="1">
                <a:sym typeface="Wingdings" panose="05000000000000000000" pitchFamily="2" charset="2"/>
              </a:rPr>
              <a:t>classification_symbology.qml</a:t>
            </a:r>
            <a:r>
              <a:rPr lang="nl-BE" dirty="0">
                <a:sym typeface="Wingdings" panose="05000000000000000000" pitchFamily="2" charset="2"/>
              </a:rPr>
              <a:t>” </a:t>
            </a:r>
            <a:r>
              <a:rPr lang="nl-BE" dirty="0" err="1">
                <a:sym typeface="Wingdings" panose="05000000000000000000" pitchFamily="2" charset="2"/>
              </a:rPr>
              <a:t>to</a:t>
            </a:r>
            <a:r>
              <a:rPr lang="nl-BE" dirty="0">
                <a:sym typeface="Wingdings" panose="05000000000000000000" pitchFamily="2" charset="2"/>
              </a:rPr>
              <a:t> load </a:t>
            </a:r>
            <a:r>
              <a:rPr lang="nl-BE" dirty="0" err="1">
                <a:sym typeface="Wingdings" panose="05000000000000000000" pitchFamily="2" charset="2"/>
              </a:rPr>
              <a:t>it</a:t>
            </a:r>
            <a:r>
              <a:rPr lang="nl-BE" dirty="0">
                <a:sym typeface="Wingdings" panose="05000000000000000000" pitchFamily="2" charset="2"/>
              </a:rPr>
              <a:t> </a:t>
            </a:r>
            <a:r>
              <a:rPr lang="nl-BE" dirty="0" err="1">
                <a:sym typeface="Wingdings" panose="05000000000000000000" pitchFamily="2" charset="2"/>
              </a:rPr>
              <a:t>and</a:t>
            </a:r>
            <a:r>
              <a:rPr lang="nl-BE" dirty="0">
                <a:sym typeface="Wingdings" panose="05000000000000000000" pitchFamily="2" charset="2"/>
              </a:rPr>
              <a:t> click </a:t>
            </a:r>
            <a:r>
              <a:rPr lang="nl-BE" b="1" dirty="0">
                <a:sym typeface="Wingdings" panose="05000000000000000000" pitchFamily="2" charset="2"/>
              </a:rPr>
              <a:t>‘OK</a:t>
            </a:r>
            <a:r>
              <a:rPr lang="nl-BE" dirty="0">
                <a:sym typeface="Wingdings" panose="05000000000000000000" pitchFamily="2" charset="2"/>
              </a:rPr>
              <a:t>’</a:t>
            </a:r>
          </a:p>
        </p:txBody>
      </p:sp>
    </p:spTree>
    <p:extLst>
      <p:ext uri="{BB962C8B-B14F-4D97-AF65-F5344CB8AC3E}">
        <p14:creationId xmlns:p14="http://schemas.microsoft.com/office/powerpoint/2010/main" val="276045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B53823B-6649-ED3E-E95D-2D09E1C329B8}"/>
              </a:ext>
            </a:extLst>
          </p:cNvPr>
          <p:cNvGrpSpPr/>
          <p:nvPr/>
        </p:nvGrpSpPr>
        <p:grpSpPr>
          <a:xfrm>
            <a:off x="1276132" y="729575"/>
            <a:ext cx="8179154" cy="6038257"/>
            <a:chOff x="1276132" y="729575"/>
            <a:chExt cx="8179154" cy="6038257"/>
          </a:xfrm>
        </p:grpSpPr>
        <p:pic>
          <p:nvPicPr>
            <p:cNvPr id="8" name="Picture 7">
              <a:extLst>
                <a:ext uri="{FF2B5EF4-FFF2-40B4-BE49-F238E27FC236}">
                  <a16:creationId xmlns:a16="http://schemas.microsoft.com/office/drawing/2014/main" id="{E773ADB1-892D-074A-940F-0C6B89CBA6BC}"/>
                </a:ext>
              </a:extLst>
            </p:cNvPr>
            <p:cNvPicPr>
              <a:picLocks noChangeAspect="1"/>
            </p:cNvPicPr>
            <p:nvPr/>
          </p:nvPicPr>
          <p:blipFill>
            <a:blip r:embed="rId2"/>
            <a:stretch>
              <a:fillRect/>
            </a:stretch>
          </p:blipFill>
          <p:spPr>
            <a:xfrm>
              <a:off x="1276132" y="729575"/>
              <a:ext cx="8179154" cy="6038257"/>
            </a:xfrm>
            <a:prstGeom prst="rect">
              <a:avLst/>
            </a:prstGeom>
          </p:spPr>
        </p:pic>
        <p:sp>
          <p:nvSpPr>
            <p:cNvPr id="9" name="Oval 8">
              <a:extLst>
                <a:ext uri="{FF2B5EF4-FFF2-40B4-BE49-F238E27FC236}">
                  <a16:creationId xmlns:a16="http://schemas.microsoft.com/office/drawing/2014/main" id="{2DCCB6E1-F524-FD46-6101-F6EF009961A3}"/>
                </a:ext>
              </a:extLst>
            </p:cNvPr>
            <p:cNvSpPr/>
            <p:nvPr/>
          </p:nvSpPr>
          <p:spPr>
            <a:xfrm>
              <a:off x="1381328" y="4941651"/>
              <a:ext cx="1215957" cy="3210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B8B788B-5612-211F-0687-79BCA2393848}"/>
                </a:ext>
              </a:extLst>
            </p:cNvPr>
            <p:cNvSpPr/>
            <p:nvPr/>
          </p:nvSpPr>
          <p:spPr>
            <a:xfrm>
              <a:off x="4666395" y="2139185"/>
              <a:ext cx="1215957" cy="3210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112F69C-1CEE-53DC-1B4F-0E0A521B83DD}"/>
                </a:ext>
              </a:extLst>
            </p:cNvPr>
            <p:cNvSpPr/>
            <p:nvPr/>
          </p:nvSpPr>
          <p:spPr>
            <a:xfrm>
              <a:off x="6241195" y="1580385"/>
              <a:ext cx="1215957" cy="3210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41E1171-9516-8B6C-BB95-B519FCBC72AE}"/>
                </a:ext>
              </a:extLst>
            </p:cNvPr>
            <p:cNvSpPr/>
            <p:nvPr/>
          </p:nvSpPr>
          <p:spPr>
            <a:xfrm>
              <a:off x="6068619" y="4094985"/>
              <a:ext cx="1215957" cy="3210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C69BAC3-6400-A094-58B5-27CDA3460FC5}"/>
                </a:ext>
              </a:extLst>
            </p:cNvPr>
            <p:cNvSpPr/>
            <p:nvPr/>
          </p:nvSpPr>
          <p:spPr>
            <a:xfrm>
              <a:off x="5488021" y="6211652"/>
              <a:ext cx="1215957" cy="3210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99BD17C-B84E-C62C-ADFE-A8E9F9A19429}"/>
                </a:ext>
              </a:extLst>
            </p:cNvPr>
            <p:cNvSpPr/>
            <p:nvPr/>
          </p:nvSpPr>
          <p:spPr>
            <a:xfrm>
              <a:off x="5725088" y="5110395"/>
              <a:ext cx="1215957" cy="3210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4DAF4F58-C7D8-6D0F-E311-F0E285FE59D3}"/>
                </a:ext>
              </a:extLst>
            </p:cNvPr>
            <p:cNvSpPr/>
            <p:nvPr/>
          </p:nvSpPr>
          <p:spPr>
            <a:xfrm>
              <a:off x="7052733" y="6211651"/>
              <a:ext cx="762000" cy="3210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C088779-5028-0CED-CDD8-DDC2BACF7A6A}"/>
                </a:ext>
              </a:extLst>
            </p:cNvPr>
            <p:cNvSpPr txBox="1"/>
            <p:nvPr/>
          </p:nvSpPr>
          <p:spPr>
            <a:xfrm>
              <a:off x="2254205" y="4925729"/>
              <a:ext cx="506378" cy="369332"/>
            </a:xfrm>
            <a:prstGeom prst="rect">
              <a:avLst/>
            </a:prstGeom>
            <a:noFill/>
          </p:spPr>
          <p:txBody>
            <a:bodyPr wrap="square" rtlCol="0">
              <a:spAutoFit/>
            </a:bodyPr>
            <a:lstStyle/>
            <a:p>
              <a:r>
                <a:rPr lang="nl-BE" dirty="0">
                  <a:solidFill>
                    <a:schemeClr val="accent1">
                      <a:lumMod val="50000"/>
                    </a:schemeClr>
                  </a:solidFill>
                </a:rPr>
                <a:t>1</a:t>
              </a:r>
              <a:endParaRPr lang="en-GB" dirty="0">
                <a:solidFill>
                  <a:schemeClr val="accent1">
                    <a:lumMod val="50000"/>
                  </a:schemeClr>
                </a:solidFill>
              </a:endParaRPr>
            </a:p>
          </p:txBody>
        </p:sp>
        <p:sp>
          <p:nvSpPr>
            <p:cNvPr id="17" name="TextBox 16">
              <a:extLst>
                <a:ext uri="{FF2B5EF4-FFF2-40B4-BE49-F238E27FC236}">
                  <a16:creationId xmlns:a16="http://schemas.microsoft.com/office/drawing/2014/main" id="{0E135F82-93D2-D39E-2926-C5EDB91FD05F}"/>
                </a:ext>
              </a:extLst>
            </p:cNvPr>
            <p:cNvSpPr txBox="1"/>
            <p:nvPr/>
          </p:nvSpPr>
          <p:spPr>
            <a:xfrm>
              <a:off x="5471899" y="2139185"/>
              <a:ext cx="506378" cy="369332"/>
            </a:xfrm>
            <a:prstGeom prst="rect">
              <a:avLst/>
            </a:prstGeom>
            <a:noFill/>
          </p:spPr>
          <p:txBody>
            <a:bodyPr wrap="square" rtlCol="0">
              <a:spAutoFit/>
            </a:bodyPr>
            <a:lstStyle/>
            <a:p>
              <a:r>
                <a:rPr lang="nl-BE" dirty="0">
                  <a:solidFill>
                    <a:schemeClr val="accent1">
                      <a:lumMod val="50000"/>
                    </a:schemeClr>
                  </a:solidFill>
                </a:rPr>
                <a:t>2</a:t>
              </a:r>
              <a:endParaRPr lang="en-GB" dirty="0">
                <a:solidFill>
                  <a:schemeClr val="accent1">
                    <a:lumMod val="50000"/>
                  </a:schemeClr>
                </a:solidFill>
              </a:endParaRPr>
            </a:p>
          </p:txBody>
        </p:sp>
        <p:sp>
          <p:nvSpPr>
            <p:cNvPr id="18" name="TextBox 17">
              <a:extLst>
                <a:ext uri="{FF2B5EF4-FFF2-40B4-BE49-F238E27FC236}">
                  <a16:creationId xmlns:a16="http://schemas.microsoft.com/office/drawing/2014/main" id="{5A41B340-2F11-1FD5-7829-B8FB421BC87F}"/>
                </a:ext>
              </a:extLst>
            </p:cNvPr>
            <p:cNvSpPr txBox="1"/>
            <p:nvPr/>
          </p:nvSpPr>
          <p:spPr>
            <a:xfrm>
              <a:off x="7433733" y="1556225"/>
              <a:ext cx="506378" cy="369332"/>
            </a:xfrm>
            <a:prstGeom prst="rect">
              <a:avLst/>
            </a:prstGeom>
            <a:noFill/>
          </p:spPr>
          <p:txBody>
            <a:bodyPr wrap="square" rtlCol="0">
              <a:spAutoFit/>
            </a:bodyPr>
            <a:lstStyle/>
            <a:p>
              <a:r>
                <a:rPr lang="nl-BE" dirty="0">
                  <a:solidFill>
                    <a:schemeClr val="accent1">
                      <a:lumMod val="50000"/>
                    </a:schemeClr>
                  </a:solidFill>
                </a:rPr>
                <a:t>3</a:t>
              </a:r>
              <a:endParaRPr lang="en-GB" dirty="0">
                <a:solidFill>
                  <a:schemeClr val="accent1">
                    <a:lumMod val="50000"/>
                  </a:schemeClr>
                </a:solidFill>
              </a:endParaRPr>
            </a:p>
          </p:txBody>
        </p:sp>
        <p:sp>
          <p:nvSpPr>
            <p:cNvPr id="19" name="TextBox 18">
              <a:extLst>
                <a:ext uri="{FF2B5EF4-FFF2-40B4-BE49-F238E27FC236}">
                  <a16:creationId xmlns:a16="http://schemas.microsoft.com/office/drawing/2014/main" id="{9AD7114B-2D79-E799-2160-C0014B894DF4}"/>
                </a:ext>
              </a:extLst>
            </p:cNvPr>
            <p:cNvSpPr txBox="1"/>
            <p:nvPr/>
          </p:nvSpPr>
          <p:spPr>
            <a:xfrm>
              <a:off x="6197600" y="4070825"/>
              <a:ext cx="506378" cy="369332"/>
            </a:xfrm>
            <a:prstGeom prst="rect">
              <a:avLst/>
            </a:prstGeom>
            <a:noFill/>
          </p:spPr>
          <p:txBody>
            <a:bodyPr wrap="square" rtlCol="0">
              <a:spAutoFit/>
            </a:bodyPr>
            <a:lstStyle/>
            <a:p>
              <a:r>
                <a:rPr lang="nl-BE" dirty="0">
                  <a:solidFill>
                    <a:schemeClr val="accent1">
                      <a:lumMod val="50000"/>
                    </a:schemeClr>
                  </a:solidFill>
                </a:rPr>
                <a:t>4</a:t>
              </a:r>
              <a:endParaRPr lang="en-GB" dirty="0">
                <a:solidFill>
                  <a:schemeClr val="accent1">
                    <a:lumMod val="50000"/>
                  </a:schemeClr>
                </a:solidFill>
              </a:endParaRPr>
            </a:p>
          </p:txBody>
        </p:sp>
        <p:sp>
          <p:nvSpPr>
            <p:cNvPr id="20" name="TextBox 19">
              <a:extLst>
                <a:ext uri="{FF2B5EF4-FFF2-40B4-BE49-F238E27FC236}">
                  <a16:creationId xmlns:a16="http://schemas.microsoft.com/office/drawing/2014/main" id="{F10E446E-1DDD-B1BF-DAF3-874A38B99FE3}"/>
                </a:ext>
              </a:extLst>
            </p:cNvPr>
            <p:cNvSpPr txBox="1"/>
            <p:nvPr/>
          </p:nvSpPr>
          <p:spPr>
            <a:xfrm>
              <a:off x="6307758" y="6209420"/>
              <a:ext cx="506378" cy="369332"/>
            </a:xfrm>
            <a:prstGeom prst="rect">
              <a:avLst/>
            </a:prstGeom>
            <a:noFill/>
          </p:spPr>
          <p:txBody>
            <a:bodyPr wrap="square" rtlCol="0">
              <a:spAutoFit/>
            </a:bodyPr>
            <a:lstStyle/>
            <a:p>
              <a:r>
                <a:rPr lang="nl-BE" dirty="0">
                  <a:solidFill>
                    <a:schemeClr val="accent1">
                      <a:lumMod val="50000"/>
                    </a:schemeClr>
                  </a:solidFill>
                </a:rPr>
                <a:t>5</a:t>
              </a:r>
              <a:endParaRPr lang="en-GB" dirty="0">
                <a:solidFill>
                  <a:schemeClr val="accent1">
                    <a:lumMod val="50000"/>
                  </a:schemeClr>
                </a:solidFill>
              </a:endParaRPr>
            </a:p>
          </p:txBody>
        </p:sp>
        <p:sp>
          <p:nvSpPr>
            <p:cNvPr id="21" name="TextBox 20">
              <a:extLst>
                <a:ext uri="{FF2B5EF4-FFF2-40B4-BE49-F238E27FC236}">
                  <a16:creationId xmlns:a16="http://schemas.microsoft.com/office/drawing/2014/main" id="{3F05184F-0886-53F7-2853-0DFF0E29DE85}"/>
                </a:ext>
              </a:extLst>
            </p:cNvPr>
            <p:cNvSpPr txBox="1"/>
            <p:nvPr/>
          </p:nvSpPr>
          <p:spPr>
            <a:xfrm>
              <a:off x="6423408" y="5110395"/>
              <a:ext cx="506378" cy="369332"/>
            </a:xfrm>
            <a:prstGeom prst="rect">
              <a:avLst/>
            </a:prstGeom>
            <a:noFill/>
          </p:spPr>
          <p:txBody>
            <a:bodyPr wrap="square" rtlCol="0">
              <a:spAutoFit/>
            </a:bodyPr>
            <a:lstStyle/>
            <a:p>
              <a:r>
                <a:rPr lang="nl-BE" dirty="0">
                  <a:solidFill>
                    <a:schemeClr val="accent1">
                      <a:lumMod val="50000"/>
                    </a:schemeClr>
                  </a:solidFill>
                </a:rPr>
                <a:t>6</a:t>
              </a:r>
              <a:endParaRPr lang="en-GB" dirty="0">
                <a:solidFill>
                  <a:schemeClr val="accent1">
                    <a:lumMod val="50000"/>
                  </a:schemeClr>
                </a:solidFill>
              </a:endParaRPr>
            </a:p>
          </p:txBody>
        </p:sp>
        <p:sp>
          <p:nvSpPr>
            <p:cNvPr id="22" name="TextBox 21">
              <a:extLst>
                <a:ext uri="{FF2B5EF4-FFF2-40B4-BE49-F238E27FC236}">
                  <a16:creationId xmlns:a16="http://schemas.microsoft.com/office/drawing/2014/main" id="{615A473B-09D5-F127-92C1-EF58390EB096}"/>
                </a:ext>
              </a:extLst>
            </p:cNvPr>
            <p:cNvSpPr txBox="1"/>
            <p:nvPr/>
          </p:nvSpPr>
          <p:spPr>
            <a:xfrm>
              <a:off x="7450667" y="6204033"/>
              <a:ext cx="506378" cy="369332"/>
            </a:xfrm>
            <a:prstGeom prst="rect">
              <a:avLst/>
            </a:prstGeom>
            <a:noFill/>
          </p:spPr>
          <p:txBody>
            <a:bodyPr wrap="square" rtlCol="0">
              <a:spAutoFit/>
            </a:bodyPr>
            <a:lstStyle/>
            <a:p>
              <a:r>
                <a:rPr lang="nl-BE" dirty="0">
                  <a:solidFill>
                    <a:schemeClr val="accent1">
                      <a:lumMod val="50000"/>
                    </a:schemeClr>
                  </a:solidFill>
                </a:rPr>
                <a:t>7</a:t>
              </a:r>
              <a:endParaRPr lang="en-GB" dirty="0">
                <a:solidFill>
                  <a:schemeClr val="accent1">
                    <a:lumMod val="50000"/>
                  </a:schemeClr>
                </a:solidFill>
              </a:endParaRPr>
            </a:p>
          </p:txBody>
        </p:sp>
      </p:grpSp>
    </p:spTree>
    <p:extLst>
      <p:ext uri="{BB962C8B-B14F-4D97-AF65-F5344CB8AC3E}">
        <p14:creationId xmlns:p14="http://schemas.microsoft.com/office/powerpoint/2010/main" val="2844898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FBAA-91A2-13FE-9A35-13AADFE9618F}"/>
              </a:ext>
            </a:extLst>
          </p:cNvPr>
          <p:cNvSpPr>
            <a:spLocks noGrp="1"/>
          </p:cNvSpPr>
          <p:nvPr>
            <p:ph type="title"/>
          </p:nvPr>
        </p:nvSpPr>
        <p:spPr/>
        <p:txBody>
          <a:bodyPr>
            <a:normAutofit fontScale="90000"/>
          </a:bodyPr>
          <a:lstStyle/>
          <a:p>
            <a:r>
              <a:rPr lang="nl-BE" dirty="0"/>
              <a:t>Post processing</a:t>
            </a:r>
            <a:endParaRPr lang="en-BE" dirty="0"/>
          </a:p>
        </p:txBody>
      </p:sp>
      <p:sp>
        <p:nvSpPr>
          <p:cNvPr id="4" name="Text Placeholder 3">
            <a:extLst>
              <a:ext uri="{FF2B5EF4-FFF2-40B4-BE49-F238E27FC236}">
                <a16:creationId xmlns:a16="http://schemas.microsoft.com/office/drawing/2014/main" id="{E5D849AE-1506-EE10-F82C-310548EDCE92}"/>
              </a:ext>
            </a:extLst>
          </p:cNvPr>
          <p:cNvSpPr>
            <a:spLocks noGrp="1"/>
          </p:cNvSpPr>
          <p:nvPr>
            <p:ph type="body" sz="quarter" idx="11"/>
          </p:nvPr>
        </p:nvSpPr>
        <p:spPr>
          <a:xfrm>
            <a:off x="769617" y="1436296"/>
            <a:ext cx="10383795" cy="5421703"/>
          </a:xfrm>
        </p:spPr>
        <p:txBody>
          <a:bodyPr>
            <a:normAutofit fontScale="92500" lnSpcReduction="10000"/>
          </a:bodyPr>
          <a:lstStyle/>
          <a:p>
            <a:pPr>
              <a:lnSpc>
                <a:spcPct val="110000"/>
              </a:lnSpc>
            </a:pPr>
            <a:r>
              <a:rPr lang="en-US" sz="1700" dirty="0"/>
              <a:t>Image classification post-processing refers to the set of steps applied after a model has made predictions on an image. These steps refine the results, eliminating noise by</a:t>
            </a:r>
            <a:r>
              <a:rPr lang="nl-BE" sz="1700" dirty="0"/>
              <a:t> r</a:t>
            </a:r>
            <a:r>
              <a:rPr lang="en-BE" sz="1700" dirty="0" err="1"/>
              <a:t>emov</a:t>
            </a:r>
            <a:r>
              <a:rPr lang="nl-BE" sz="1700" dirty="0" err="1"/>
              <a:t>ing</a:t>
            </a:r>
            <a:r>
              <a:rPr lang="en-BE" sz="1700" dirty="0"/>
              <a:t>/</a:t>
            </a:r>
            <a:r>
              <a:rPr lang="en-BE" sz="1700" dirty="0" err="1"/>
              <a:t>reduc</a:t>
            </a:r>
            <a:r>
              <a:rPr lang="nl-BE" sz="1700" dirty="0" err="1"/>
              <a:t>ing</a:t>
            </a:r>
            <a:r>
              <a:rPr lang="en-BE" sz="1700" dirty="0"/>
              <a:t> </a:t>
            </a:r>
            <a:r>
              <a:rPr lang="nl-BE" sz="1700" dirty="0"/>
              <a:t>‘</a:t>
            </a:r>
            <a:r>
              <a:rPr lang="en-BE" sz="1700" dirty="0"/>
              <a:t>salt and pepper</a:t>
            </a:r>
            <a:r>
              <a:rPr lang="nl-BE" sz="1700" dirty="0"/>
              <a:t>’</a:t>
            </a:r>
            <a:r>
              <a:rPr lang="en-BE" sz="1700" dirty="0"/>
              <a:t> effect</a:t>
            </a:r>
            <a:r>
              <a:rPr lang="nl-BE" sz="1700" dirty="0"/>
              <a:t>.</a:t>
            </a:r>
          </a:p>
          <a:p>
            <a:pPr>
              <a:lnSpc>
                <a:spcPct val="110000"/>
              </a:lnSpc>
            </a:pPr>
            <a:r>
              <a:rPr lang="en-BE" sz="1700" dirty="0"/>
              <a:t>One method is applying a spatial </a:t>
            </a:r>
            <a:r>
              <a:rPr lang="nl-BE" sz="1700" dirty="0"/>
              <a:t>mode filter, </a:t>
            </a:r>
            <a:r>
              <a:rPr lang="en-US" sz="1700" dirty="0"/>
              <a:t>that assigns the most frequently occurring (mode) classification label within a defined spatial neighborhood to each pixel or segment.</a:t>
            </a:r>
          </a:p>
          <a:p>
            <a:r>
              <a:rPr lang="nl-BE" sz="1500" dirty="0" err="1"/>
              <a:t>Exercise</a:t>
            </a:r>
            <a:r>
              <a:rPr lang="nl-BE" sz="1500" dirty="0"/>
              <a:t>: </a:t>
            </a:r>
            <a:endParaRPr lang="en-BE" sz="1500" dirty="0"/>
          </a:p>
          <a:p>
            <a:r>
              <a:rPr lang="nl-BE" sz="1500" dirty="0"/>
              <a:t>-Processing </a:t>
            </a:r>
            <a:r>
              <a:rPr lang="nl-BE" sz="1500" dirty="0" err="1"/>
              <a:t>toolbox</a:t>
            </a:r>
            <a:r>
              <a:rPr lang="nl-BE" sz="1500" dirty="0"/>
              <a:t> </a:t>
            </a:r>
            <a:r>
              <a:rPr lang="nl-BE" sz="1500" dirty="0">
                <a:sym typeface="Wingdings" panose="05000000000000000000" pitchFamily="2" charset="2"/>
              </a:rPr>
              <a:t> EnMAP-Box </a:t>
            </a:r>
            <a:r>
              <a:rPr lang="nl-BE" sz="1500" b="1" dirty="0" err="1">
                <a:sym typeface="Wingdings" panose="05000000000000000000" pitchFamily="2" charset="2"/>
              </a:rPr>
              <a:t>Convolution,morphology</a:t>
            </a:r>
            <a:r>
              <a:rPr lang="nl-BE" sz="1500" b="1" dirty="0">
                <a:sym typeface="Wingdings" panose="05000000000000000000" pitchFamily="2" charset="2"/>
              </a:rPr>
              <a:t> </a:t>
            </a:r>
            <a:r>
              <a:rPr lang="nl-BE" sz="1500" b="1" dirty="0" err="1">
                <a:sym typeface="Wingdings" panose="05000000000000000000" pitchFamily="2" charset="2"/>
              </a:rPr>
              <a:t>and</a:t>
            </a:r>
            <a:r>
              <a:rPr lang="nl-BE" sz="1500" b="1" dirty="0">
                <a:sym typeface="Wingdings" panose="05000000000000000000" pitchFamily="2" charset="2"/>
              </a:rPr>
              <a:t> filtering </a:t>
            </a:r>
            <a:r>
              <a:rPr lang="nl-BE" sz="1500" dirty="0">
                <a:sym typeface="Wingdings" panose="05000000000000000000" pitchFamily="2" charset="2"/>
              </a:rPr>
              <a:t></a:t>
            </a:r>
            <a:r>
              <a:rPr lang="nl-BE" sz="1500" dirty="0" err="1">
                <a:sym typeface="Wingdings" panose="05000000000000000000" pitchFamily="2" charset="2"/>
              </a:rPr>
              <a:t>Spatial</a:t>
            </a:r>
            <a:r>
              <a:rPr lang="nl-BE" sz="1500" dirty="0">
                <a:sym typeface="Wingdings" panose="05000000000000000000" pitchFamily="2" charset="2"/>
              </a:rPr>
              <a:t> </a:t>
            </a:r>
            <a:r>
              <a:rPr lang="nl-BE" sz="1500" dirty="0" err="1">
                <a:sym typeface="Wingdings" panose="05000000000000000000" pitchFamily="2" charset="2"/>
              </a:rPr>
              <a:t>generic</a:t>
            </a:r>
            <a:r>
              <a:rPr lang="nl-BE" sz="1500" dirty="0">
                <a:sym typeface="Wingdings" panose="05000000000000000000" pitchFamily="2" charset="2"/>
              </a:rPr>
              <a:t> filter</a:t>
            </a:r>
          </a:p>
          <a:p>
            <a:r>
              <a:rPr lang="nl-BE" sz="1600" dirty="0">
                <a:sym typeface="Wingdings" panose="05000000000000000000" pitchFamily="2" charset="2"/>
              </a:rPr>
              <a:t>-</a:t>
            </a:r>
            <a:r>
              <a:rPr lang="nl-BE" sz="1500" dirty="0">
                <a:sym typeface="Wingdings" panose="05000000000000000000" pitchFamily="2" charset="2"/>
              </a:rPr>
              <a:t>Delete </a:t>
            </a:r>
            <a:r>
              <a:rPr lang="nl-BE" sz="1500" dirty="0" err="1">
                <a:sym typeface="Wingdings" panose="05000000000000000000" pitchFamily="2" charset="2"/>
              </a:rPr>
              <a:t>the</a:t>
            </a:r>
            <a:r>
              <a:rPr lang="nl-BE" sz="1500" dirty="0">
                <a:sym typeface="Wingdings" panose="05000000000000000000" pitchFamily="2" charset="2"/>
              </a:rPr>
              <a:t> information in </a:t>
            </a:r>
            <a:r>
              <a:rPr lang="nl-BE" sz="1500" dirty="0" err="1">
                <a:sym typeface="Wingdings" panose="05000000000000000000" pitchFamily="2" charset="2"/>
              </a:rPr>
              <a:t>the</a:t>
            </a:r>
            <a:r>
              <a:rPr lang="nl-BE" sz="1500" dirty="0">
                <a:sym typeface="Wingdings" panose="05000000000000000000" pitchFamily="2" charset="2"/>
              </a:rPr>
              <a:t> code box </a:t>
            </a:r>
            <a:r>
              <a:rPr lang="nl-BE" sz="1500" dirty="0" err="1">
                <a:sym typeface="Wingdings" panose="05000000000000000000" pitchFamily="2" charset="2"/>
              </a:rPr>
              <a:t>and</a:t>
            </a:r>
            <a:r>
              <a:rPr lang="nl-BE" sz="1500" dirty="0">
                <a:sym typeface="Wingdings" panose="05000000000000000000" pitchFamily="2" charset="2"/>
              </a:rPr>
              <a:t> </a:t>
            </a:r>
            <a:r>
              <a:rPr lang="nl-BE" sz="1500" dirty="0" err="1">
                <a:sym typeface="Wingdings" panose="05000000000000000000" pitchFamily="2" charset="2"/>
              </a:rPr>
              <a:t>Use</a:t>
            </a:r>
            <a:r>
              <a:rPr lang="nl-BE" sz="1500" dirty="0">
                <a:sym typeface="Wingdings" panose="05000000000000000000" pitchFamily="2" charset="2"/>
              </a:rPr>
              <a:t> </a:t>
            </a:r>
            <a:r>
              <a:rPr lang="nl-BE" sz="1500" dirty="0" err="1">
                <a:sym typeface="Wingdings" panose="05000000000000000000" pitchFamily="2" charset="2"/>
              </a:rPr>
              <a:t>the</a:t>
            </a:r>
            <a:r>
              <a:rPr lang="nl-BE" sz="1500" dirty="0">
                <a:sym typeface="Wingdings" panose="05000000000000000000" pitchFamily="2" charset="2"/>
              </a:rPr>
              <a:t> </a:t>
            </a:r>
            <a:r>
              <a:rPr lang="nl-BE" sz="1500" dirty="0" err="1">
                <a:sym typeface="Wingdings" panose="05000000000000000000" pitchFamily="2" charset="2"/>
              </a:rPr>
              <a:t>following</a:t>
            </a:r>
            <a:r>
              <a:rPr lang="nl-BE" sz="1500" dirty="0">
                <a:sym typeface="Wingdings" panose="05000000000000000000" pitchFamily="2" charset="2"/>
              </a:rPr>
              <a:t> script: </a:t>
            </a:r>
            <a:r>
              <a:rPr lang="nl-BE" sz="1500" dirty="0" err="1">
                <a:sym typeface="Wingdings" panose="05000000000000000000" pitchFamily="2" charset="2"/>
              </a:rPr>
              <a:t>Vectors</a:t>
            </a:r>
            <a:r>
              <a:rPr lang="nl-BE" sz="1500" dirty="0">
                <a:sym typeface="Wingdings" panose="05000000000000000000" pitchFamily="2" charset="2"/>
              </a:rPr>
              <a:t>-”</a:t>
            </a:r>
            <a:r>
              <a:rPr lang="nl-BE" sz="1500" i="1" dirty="0">
                <a:sym typeface="Wingdings" panose="05000000000000000000" pitchFamily="2" charset="2"/>
              </a:rPr>
              <a:t>post_processing_script.txt</a:t>
            </a:r>
            <a:r>
              <a:rPr lang="nl-BE" sz="1500" dirty="0">
                <a:sym typeface="Wingdings" panose="05000000000000000000" pitchFamily="2" charset="2"/>
              </a:rPr>
              <a:t>”. Save </a:t>
            </a:r>
            <a:r>
              <a:rPr lang="nl-BE" sz="1500" dirty="0" err="1">
                <a:sym typeface="Wingdings" panose="05000000000000000000" pitchFamily="2" charset="2"/>
              </a:rPr>
              <a:t>and</a:t>
            </a:r>
            <a:r>
              <a:rPr lang="nl-BE" sz="1500" dirty="0">
                <a:sym typeface="Wingdings" panose="05000000000000000000" pitchFamily="2" charset="2"/>
              </a:rPr>
              <a:t> run.</a:t>
            </a:r>
          </a:p>
          <a:p>
            <a:r>
              <a:rPr lang="nl-BE" sz="1100" i="1" dirty="0" err="1">
                <a:latin typeface="Courier New" panose="02070309020205020404" pitchFamily="49" charset="0"/>
                <a:cs typeface="Courier New" panose="02070309020205020404" pitchFamily="49" charset="0"/>
              </a:rPr>
              <a:t>from</a:t>
            </a:r>
            <a:r>
              <a:rPr lang="nl-BE" sz="1100" i="1" dirty="0">
                <a:latin typeface="Courier New" panose="02070309020205020404" pitchFamily="49" charset="0"/>
                <a:cs typeface="Courier New" panose="02070309020205020404" pitchFamily="49" charset="0"/>
              </a:rPr>
              <a:t> </a:t>
            </a:r>
            <a:r>
              <a:rPr lang="nl-BE" sz="1100" i="1" dirty="0" err="1">
                <a:latin typeface="Courier New" panose="02070309020205020404" pitchFamily="49" charset="0"/>
                <a:cs typeface="Courier New" panose="02070309020205020404" pitchFamily="49" charset="0"/>
              </a:rPr>
              <a:t>scipy.ndimage.filters</a:t>
            </a:r>
            <a:r>
              <a:rPr lang="nl-BE" sz="1100" i="1" dirty="0">
                <a:latin typeface="Courier New" panose="02070309020205020404" pitchFamily="49" charset="0"/>
                <a:cs typeface="Courier New" panose="02070309020205020404" pitchFamily="49" charset="0"/>
              </a:rPr>
              <a:t> import </a:t>
            </a:r>
            <a:r>
              <a:rPr lang="nl-BE" sz="1100" i="1" dirty="0" err="1">
                <a:latin typeface="Courier New" panose="02070309020205020404" pitchFamily="49" charset="0"/>
                <a:cs typeface="Courier New" panose="02070309020205020404" pitchFamily="49" charset="0"/>
              </a:rPr>
              <a:t>generic_filter</a:t>
            </a:r>
            <a:endParaRPr lang="nl-BE" sz="1100" i="1" dirty="0">
              <a:latin typeface="Courier New" panose="02070309020205020404" pitchFamily="49" charset="0"/>
              <a:cs typeface="Courier New" panose="02070309020205020404" pitchFamily="49" charset="0"/>
            </a:endParaRPr>
          </a:p>
          <a:p>
            <a:r>
              <a:rPr lang="nl-BE" sz="1100" i="1" dirty="0">
                <a:latin typeface="Courier New" panose="02070309020205020404" pitchFamily="49" charset="0"/>
                <a:cs typeface="Courier New" panose="02070309020205020404" pitchFamily="49" charset="0"/>
              </a:rPr>
              <a:t>import </a:t>
            </a:r>
            <a:r>
              <a:rPr lang="nl-BE" sz="1100" i="1" dirty="0" err="1">
                <a:latin typeface="Courier New" panose="02070309020205020404" pitchFamily="49" charset="0"/>
                <a:cs typeface="Courier New" panose="02070309020205020404" pitchFamily="49" charset="0"/>
              </a:rPr>
              <a:t>numpy</a:t>
            </a:r>
            <a:r>
              <a:rPr lang="nl-BE" sz="1100" i="1" dirty="0">
                <a:latin typeface="Courier New" panose="02070309020205020404" pitchFamily="49" charset="0"/>
                <a:cs typeface="Courier New" panose="02070309020205020404" pitchFamily="49" charset="0"/>
              </a:rPr>
              <a:t> as </a:t>
            </a:r>
            <a:r>
              <a:rPr lang="nl-BE" sz="1100" i="1" dirty="0" err="1">
                <a:latin typeface="Courier New" panose="02070309020205020404" pitchFamily="49" charset="0"/>
                <a:cs typeface="Courier New" panose="02070309020205020404" pitchFamily="49" charset="0"/>
              </a:rPr>
              <a:t>np</a:t>
            </a:r>
            <a:endParaRPr lang="nl-BE" sz="1100" i="1" dirty="0">
              <a:latin typeface="Courier New" panose="02070309020205020404" pitchFamily="49" charset="0"/>
              <a:cs typeface="Courier New" panose="02070309020205020404" pitchFamily="49" charset="0"/>
            </a:endParaRPr>
          </a:p>
          <a:p>
            <a:r>
              <a:rPr lang="nl-BE" sz="1100" i="1" dirty="0" err="1">
                <a:latin typeface="Courier New" panose="02070309020205020404" pitchFamily="49" charset="0"/>
                <a:cs typeface="Courier New" panose="02070309020205020404" pitchFamily="49" charset="0"/>
              </a:rPr>
              <a:t>from</a:t>
            </a:r>
            <a:r>
              <a:rPr lang="nl-BE" sz="1100" i="1" dirty="0">
                <a:latin typeface="Courier New" panose="02070309020205020404" pitchFamily="49" charset="0"/>
                <a:cs typeface="Courier New" panose="02070309020205020404" pitchFamily="49" charset="0"/>
              </a:rPr>
              <a:t> </a:t>
            </a:r>
            <a:r>
              <a:rPr lang="nl-BE" sz="1100" i="1" dirty="0" err="1">
                <a:latin typeface="Courier New" panose="02070309020205020404" pitchFamily="49" charset="0"/>
                <a:cs typeface="Courier New" panose="02070309020205020404" pitchFamily="49" charset="0"/>
              </a:rPr>
              <a:t>scipy.stats</a:t>
            </a:r>
            <a:r>
              <a:rPr lang="nl-BE" sz="1100" i="1" dirty="0">
                <a:latin typeface="Courier New" panose="02070309020205020404" pitchFamily="49" charset="0"/>
                <a:cs typeface="Courier New" panose="02070309020205020404" pitchFamily="49" charset="0"/>
              </a:rPr>
              <a:t> import mode</a:t>
            </a:r>
          </a:p>
          <a:p>
            <a:endParaRPr lang="nl-BE" sz="1100" i="1" dirty="0">
              <a:latin typeface="Courier New" panose="02070309020205020404" pitchFamily="49" charset="0"/>
              <a:cs typeface="Courier New" panose="02070309020205020404" pitchFamily="49" charset="0"/>
            </a:endParaRPr>
          </a:p>
          <a:p>
            <a:r>
              <a:rPr lang="nl-BE" sz="1100" i="1" dirty="0" err="1">
                <a:latin typeface="Courier New" panose="02070309020205020404" pitchFamily="49" charset="0"/>
                <a:cs typeface="Courier New" panose="02070309020205020404" pitchFamily="49" charset="0"/>
              </a:rPr>
              <a:t>def</a:t>
            </a:r>
            <a:r>
              <a:rPr lang="nl-BE" sz="1100" i="1" dirty="0">
                <a:latin typeface="Courier New" panose="02070309020205020404" pitchFamily="49" charset="0"/>
                <a:cs typeface="Courier New" panose="02070309020205020404" pitchFamily="49" charset="0"/>
              </a:rPr>
              <a:t> </a:t>
            </a:r>
            <a:r>
              <a:rPr lang="nl-BE" sz="1100" i="1" dirty="0" err="1">
                <a:latin typeface="Courier New" panose="02070309020205020404" pitchFamily="49" charset="0"/>
                <a:cs typeface="Courier New" panose="02070309020205020404" pitchFamily="49" charset="0"/>
              </a:rPr>
              <a:t>filter_function</a:t>
            </a:r>
            <a:r>
              <a:rPr lang="nl-BE" sz="1100" i="1" dirty="0">
                <a:latin typeface="Courier New" panose="02070309020205020404" pitchFamily="49" charset="0"/>
                <a:cs typeface="Courier New" panose="02070309020205020404" pitchFamily="49" charset="0"/>
              </a:rPr>
              <a:t>(</a:t>
            </a:r>
            <a:r>
              <a:rPr lang="nl-BE" sz="1100" i="1" dirty="0" err="1">
                <a:latin typeface="Courier New" panose="02070309020205020404" pitchFamily="49" charset="0"/>
                <a:cs typeface="Courier New" panose="02070309020205020404" pitchFamily="49" charset="0"/>
              </a:rPr>
              <a:t>invalues</a:t>
            </a:r>
            <a:r>
              <a:rPr lang="nl-BE" sz="1100" i="1" dirty="0">
                <a:latin typeface="Courier New" panose="02070309020205020404" pitchFamily="49" charset="0"/>
                <a:cs typeface="Courier New" panose="02070309020205020404" pitchFamily="49" charset="0"/>
              </a:rPr>
              <a:t>):</a:t>
            </a:r>
          </a:p>
          <a:p>
            <a:r>
              <a:rPr lang="nl-BE" sz="1100" i="1" dirty="0">
                <a:latin typeface="Courier New" panose="02070309020205020404" pitchFamily="49" charset="0"/>
                <a:cs typeface="Courier New" panose="02070309020205020404" pitchFamily="49" charset="0"/>
              </a:rPr>
              <a:t>   </a:t>
            </a:r>
            <a:r>
              <a:rPr lang="nl-BE" sz="1100" i="1" dirty="0" err="1">
                <a:latin typeface="Courier New" panose="02070309020205020404" pitchFamily="49" charset="0"/>
                <a:cs typeface="Courier New" panose="02070309020205020404" pitchFamily="49" charset="0"/>
              </a:rPr>
              <a:t>invalues_mode</a:t>
            </a:r>
            <a:r>
              <a:rPr lang="nl-BE" sz="1100" i="1" dirty="0">
                <a:latin typeface="Courier New" panose="02070309020205020404" pitchFamily="49" charset="0"/>
                <a:cs typeface="Courier New" panose="02070309020205020404" pitchFamily="49" charset="0"/>
              </a:rPr>
              <a:t> = mode(</a:t>
            </a:r>
            <a:r>
              <a:rPr lang="nl-BE" sz="1100" i="1" dirty="0" err="1">
                <a:latin typeface="Courier New" panose="02070309020205020404" pitchFamily="49" charset="0"/>
                <a:cs typeface="Courier New" panose="02070309020205020404" pitchFamily="49" charset="0"/>
              </a:rPr>
              <a:t>invalues</a:t>
            </a:r>
            <a:r>
              <a:rPr lang="nl-BE" sz="1100" i="1" dirty="0">
                <a:latin typeface="Courier New" panose="02070309020205020404" pitchFamily="49" charset="0"/>
                <a:cs typeface="Courier New" panose="02070309020205020404" pitchFamily="49" charset="0"/>
              </a:rPr>
              <a:t>, </a:t>
            </a:r>
            <a:r>
              <a:rPr lang="nl-BE" sz="1100" i="1" dirty="0" err="1">
                <a:latin typeface="Courier New" panose="02070309020205020404" pitchFamily="49" charset="0"/>
                <a:cs typeface="Courier New" panose="02070309020205020404" pitchFamily="49" charset="0"/>
              </a:rPr>
              <a:t>axis</a:t>
            </a:r>
            <a:r>
              <a:rPr lang="nl-BE" sz="1100" i="1" dirty="0">
                <a:latin typeface="Courier New" panose="02070309020205020404" pitchFamily="49" charset="0"/>
                <a:cs typeface="Courier New" panose="02070309020205020404" pitchFamily="49" charset="0"/>
              </a:rPr>
              <a:t>=None, </a:t>
            </a:r>
            <a:r>
              <a:rPr lang="nl-BE" sz="1100" i="1" dirty="0" err="1">
                <a:latin typeface="Courier New" panose="02070309020205020404" pitchFamily="49" charset="0"/>
                <a:cs typeface="Courier New" panose="02070309020205020404" pitchFamily="49" charset="0"/>
              </a:rPr>
              <a:t>nan_policy</a:t>
            </a:r>
            <a:r>
              <a:rPr lang="nl-BE" sz="1100" i="1" dirty="0">
                <a:latin typeface="Courier New" panose="02070309020205020404" pitchFamily="49" charset="0"/>
                <a:cs typeface="Courier New" panose="02070309020205020404" pitchFamily="49" charset="0"/>
              </a:rPr>
              <a:t>='</a:t>
            </a:r>
            <a:r>
              <a:rPr lang="nl-BE" sz="1100" i="1" dirty="0" err="1">
                <a:latin typeface="Courier New" panose="02070309020205020404" pitchFamily="49" charset="0"/>
                <a:cs typeface="Courier New" panose="02070309020205020404" pitchFamily="49" charset="0"/>
              </a:rPr>
              <a:t>omit</a:t>
            </a:r>
            <a:r>
              <a:rPr lang="nl-BE" sz="1100" i="1" dirty="0">
                <a:latin typeface="Courier New" panose="02070309020205020404" pitchFamily="49" charset="0"/>
                <a:cs typeface="Courier New" panose="02070309020205020404" pitchFamily="49" charset="0"/>
              </a:rPr>
              <a:t>')</a:t>
            </a:r>
          </a:p>
          <a:p>
            <a:r>
              <a:rPr lang="nl-BE" sz="1100" i="1" dirty="0">
                <a:latin typeface="Courier New" panose="02070309020205020404" pitchFamily="49" charset="0"/>
                <a:cs typeface="Courier New" panose="02070309020205020404" pitchFamily="49" charset="0"/>
              </a:rPr>
              <a:t>   return </a:t>
            </a:r>
            <a:r>
              <a:rPr lang="nl-BE" sz="1100" i="1" dirty="0" err="1">
                <a:latin typeface="Courier New" panose="02070309020205020404" pitchFamily="49" charset="0"/>
                <a:cs typeface="Courier New" panose="02070309020205020404" pitchFamily="49" charset="0"/>
              </a:rPr>
              <a:t>invalues_mode</a:t>
            </a:r>
            <a:r>
              <a:rPr lang="nl-BE" sz="1100" i="1" dirty="0">
                <a:latin typeface="Courier New" panose="02070309020205020404" pitchFamily="49" charset="0"/>
                <a:cs typeface="Courier New" panose="02070309020205020404" pitchFamily="49" charset="0"/>
              </a:rPr>
              <a:t>[0]</a:t>
            </a:r>
          </a:p>
          <a:p>
            <a:endParaRPr lang="nl-BE" sz="1100" i="1" dirty="0">
              <a:latin typeface="Courier New" panose="02070309020205020404" pitchFamily="49" charset="0"/>
              <a:cs typeface="Courier New" panose="02070309020205020404" pitchFamily="49" charset="0"/>
            </a:endParaRPr>
          </a:p>
          <a:p>
            <a:r>
              <a:rPr lang="nl-BE" sz="1100" i="1" dirty="0" err="1">
                <a:latin typeface="Courier New" panose="02070309020205020404" pitchFamily="49" charset="0"/>
                <a:cs typeface="Courier New" panose="02070309020205020404" pitchFamily="49" charset="0"/>
              </a:rPr>
              <a:t>function</a:t>
            </a:r>
            <a:r>
              <a:rPr lang="nl-BE" sz="1100" i="1" dirty="0">
                <a:latin typeface="Courier New" panose="02070309020205020404" pitchFamily="49" charset="0"/>
                <a:cs typeface="Courier New" panose="02070309020205020404" pitchFamily="49" charset="0"/>
              </a:rPr>
              <a:t> = </a:t>
            </a:r>
            <a:r>
              <a:rPr lang="nl-BE" sz="1100" i="1" dirty="0" err="1">
                <a:latin typeface="Courier New" panose="02070309020205020404" pitchFamily="49" charset="0"/>
                <a:cs typeface="Courier New" panose="02070309020205020404" pitchFamily="49" charset="0"/>
              </a:rPr>
              <a:t>lambda</a:t>
            </a:r>
            <a:r>
              <a:rPr lang="nl-BE" sz="1100" i="1" dirty="0">
                <a:latin typeface="Courier New" panose="02070309020205020404" pitchFamily="49" charset="0"/>
                <a:cs typeface="Courier New" panose="02070309020205020404" pitchFamily="49" charset="0"/>
              </a:rPr>
              <a:t> array: </a:t>
            </a:r>
            <a:r>
              <a:rPr lang="nl-BE" sz="1100" i="1" dirty="0" err="1">
                <a:latin typeface="Courier New" panose="02070309020205020404" pitchFamily="49" charset="0"/>
                <a:cs typeface="Courier New" panose="02070309020205020404" pitchFamily="49" charset="0"/>
              </a:rPr>
              <a:t>generic_filter</a:t>
            </a:r>
            <a:r>
              <a:rPr lang="nl-BE" sz="1100" i="1" dirty="0">
                <a:latin typeface="Courier New" panose="02070309020205020404" pitchFamily="49" charset="0"/>
                <a:cs typeface="Courier New" panose="02070309020205020404" pitchFamily="49" charset="0"/>
              </a:rPr>
              <a:t>(array, </a:t>
            </a:r>
            <a:r>
              <a:rPr lang="nl-BE" sz="1100" i="1" dirty="0" err="1">
                <a:latin typeface="Courier New" panose="02070309020205020404" pitchFamily="49" charset="0"/>
                <a:cs typeface="Courier New" panose="02070309020205020404" pitchFamily="49" charset="0"/>
              </a:rPr>
              <a:t>function</a:t>
            </a:r>
            <a:r>
              <a:rPr lang="nl-BE" sz="1100" i="1" dirty="0">
                <a:latin typeface="Courier New" panose="02070309020205020404" pitchFamily="49" charset="0"/>
                <a:cs typeface="Courier New" panose="02070309020205020404" pitchFamily="49" charset="0"/>
              </a:rPr>
              <a:t>=</a:t>
            </a:r>
            <a:r>
              <a:rPr lang="nl-BE" sz="1100" i="1" dirty="0" err="1">
                <a:latin typeface="Courier New" panose="02070309020205020404" pitchFamily="49" charset="0"/>
                <a:cs typeface="Courier New" panose="02070309020205020404" pitchFamily="49" charset="0"/>
              </a:rPr>
              <a:t>filter_function</a:t>
            </a:r>
            <a:r>
              <a:rPr lang="nl-BE" sz="1100" i="1" dirty="0">
                <a:latin typeface="Courier New" panose="02070309020205020404" pitchFamily="49" charset="0"/>
                <a:cs typeface="Courier New" panose="02070309020205020404" pitchFamily="49" charset="0"/>
              </a:rPr>
              <a:t>, </a:t>
            </a:r>
            <a:r>
              <a:rPr lang="nl-BE" sz="1100" i="1" dirty="0" err="1">
                <a:latin typeface="Courier New" panose="02070309020205020404" pitchFamily="49" charset="0"/>
                <a:cs typeface="Courier New" panose="02070309020205020404" pitchFamily="49" charset="0"/>
              </a:rPr>
              <a:t>size</a:t>
            </a:r>
            <a:r>
              <a:rPr lang="nl-BE" sz="1100" i="1" dirty="0">
                <a:latin typeface="Courier New" panose="02070309020205020404" pitchFamily="49" charset="0"/>
                <a:cs typeface="Courier New" panose="02070309020205020404" pitchFamily="49" charset="0"/>
              </a:rPr>
              <a:t>=3)</a:t>
            </a:r>
          </a:p>
          <a:p>
            <a:r>
              <a:rPr lang="nl-BE" sz="1200" i="1" dirty="0">
                <a:latin typeface="Courier New" panose="02070309020205020404" pitchFamily="49" charset="0"/>
                <a:cs typeface="Courier New" panose="02070309020205020404" pitchFamily="49" charset="0"/>
              </a:rPr>
              <a:t>- </a:t>
            </a:r>
            <a:r>
              <a:rPr lang="nl-BE" sz="1500" dirty="0" err="1"/>
              <a:t>Apply</a:t>
            </a:r>
            <a:r>
              <a:rPr lang="nl-BE" sz="1500" dirty="0"/>
              <a:t> </a:t>
            </a:r>
            <a:r>
              <a:rPr lang="nl-BE" sz="1500" dirty="0" err="1"/>
              <a:t>symbology</a:t>
            </a:r>
            <a:r>
              <a:rPr lang="nl-BE" sz="1500" dirty="0"/>
              <a:t> </a:t>
            </a:r>
            <a:r>
              <a:rPr lang="nl-BE" sz="1500" dirty="0" err="1"/>
              <a:t>again</a:t>
            </a:r>
            <a:endParaRPr lang="nl-BE" sz="15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76358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C22BB92-08A7-D13F-F46E-BEF263DF3860}"/>
              </a:ext>
            </a:extLst>
          </p:cNvPr>
          <p:cNvGrpSpPr/>
          <p:nvPr/>
        </p:nvGrpSpPr>
        <p:grpSpPr>
          <a:xfrm>
            <a:off x="510088" y="714438"/>
            <a:ext cx="10902979" cy="6143562"/>
            <a:chOff x="510088" y="714438"/>
            <a:chExt cx="10902979" cy="6143562"/>
          </a:xfrm>
        </p:grpSpPr>
        <p:pic>
          <p:nvPicPr>
            <p:cNvPr id="6" name="Picture 5">
              <a:extLst>
                <a:ext uri="{FF2B5EF4-FFF2-40B4-BE49-F238E27FC236}">
                  <a16:creationId xmlns:a16="http://schemas.microsoft.com/office/drawing/2014/main" id="{38AC9068-2BB3-8E5E-8014-A525F92DD0E5}"/>
                </a:ext>
              </a:extLst>
            </p:cNvPr>
            <p:cNvPicPr>
              <a:picLocks noChangeAspect="1"/>
            </p:cNvPicPr>
            <p:nvPr/>
          </p:nvPicPr>
          <p:blipFill>
            <a:blip r:embed="rId2"/>
            <a:stretch>
              <a:fillRect/>
            </a:stretch>
          </p:blipFill>
          <p:spPr>
            <a:xfrm>
              <a:off x="510088" y="714438"/>
              <a:ext cx="10902979" cy="6143562"/>
            </a:xfrm>
            <a:prstGeom prst="rect">
              <a:avLst/>
            </a:prstGeom>
          </p:spPr>
        </p:pic>
        <p:sp>
          <p:nvSpPr>
            <p:cNvPr id="7" name="Oval 6">
              <a:extLst>
                <a:ext uri="{FF2B5EF4-FFF2-40B4-BE49-F238E27FC236}">
                  <a16:creationId xmlns:a16="http://schemas.microsoft.com/office/drawing/2014/main" id="{D7E50F5F-FFD9-2D01-A0E0-695165390BB1}"/>
                </a:ext>
              </a:extLst>
            </p:cNvPr>
            <p:cNvSpPr/>
            <p:nvPr/>
          </p:nvSpPr>
          <p:spPr>
            <a:xfrm>
              <a:off x="8180061" y="2489200"/>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19779F07-2011-5834-12FB-DB691B73D33C}"/>
                </a:ext>
              </a:extLst>
            </p:cNvPr>
            <p:cNvSpPr/>
            <p:nvPr/>
          </p:nvSpPr>
          <p:spPr>
            <a:xfrm>
              <a:off x="8645097" y="4302692"/>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3B3B550-6B6A-EA42-D60C-95E8D26BF005}"/>
                </a:ext>
              </a:extLst>
            </p:cNvPr>
            <p:cNvSpPr/>
            <p:nvPr/>
          </p:nvSpPr>
          <p:spPr>
            <a:xfrm>
              <a:off x="3590497" y="3197967"/>
              <a:ext cx="2310770" cy="96925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45272117-CBD7-A2E4-97E7-9698C765AE99}"/>
                </a:ext>
              </a:extLst>
            </p:cNvPr>
            <p:cNvSpPr/>
            <p:nvPr/>
          </p:nvSpPr>
          <p:spPr>
            <a:xfrm>
              <a:off x="3285697" y="2680330"/>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5976A8D1-3709-15FD-262A-60C987F24C19}"/>
                </a:ext>
              </a:extLst>
            </p:cNvPr>
            <p:cNvSpPr/>
            <p:nvPr/>
          </p:nvSpPr>
          <p:spPr>
            <a:xfrm>
              <a:off x="5300764" y="4827625"/>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1B52CCC-5EB8-B5EF-E270-6BBA00452030}"/>
                </a:ext>
              </a:extLst>
            </p:cNvPr>
            <p:cNvSpPr txBox="1"/>
            <p:nvPr/>
          </p:nvSpPr>
          <p:spPr>
            <a:xfrm>
              <a:off x="9093200" y="2406563"/>
              <a:ext cx="506378" cy="369332"/>
            </a:xfrm>
            <a:prstGeom prst="rect">
              <a:avLst/>
            </a:prstGeom>
            <a:noFill/>
          </p:spPr>
          <p:txBody>
            <a:bodyPr wrap="square" rtlCol="0">
              <a:spAutoFit/>
            </a:bodyPr>
            <a:lstStyle/>
            <a:p>
              <a:r>
                <a:rPr lang="nl-BE" dirty="0">
                  <a:solidFill>
                    <a:schemeClr val="accent1">
                      <a:lumMod val="50000"/>
                    </a:schemeClr>
                  </a:solidFill>
                </a:rPr>
                <a:t>1</a:t>
              </a:r>
              <a:endParaRPr lang="en-GB" dirty="0">
                <a:solidFill>
                  <a:schemeClr val="accent1">
                    <a:lumMod val="50000"/>
                  </a:schemeClr>
                </a:solidFill>
              </a:endParaRPr>
            </a:p>
          </p:txBody>
        </p:sp>
        <p:sp>
          <p:nvSpPr>
            <p:cNvPr id="13" name="TextBox 12">
              <a:extLst>
                <a:ext uri="{FF2B5EF4-FFF2-40B4-BE49-F238E27FC236}">
                  <a16:creationId xmlns:a16="http://schemas.microsoft.com/office/drawing/2014/main" id="{56D15909-E312-8B86-D5B3-1882F8832286}"/>
                </a:ext>
              </a:extLst>
            </p:cNvPr>
            <p:cNvSpPr txBox="1"/>
            <p:nvPr/>
          </p:nvSpPr>
          <p:spPr>
            <a:xfrm>
              <a:off x="9558236" y="4262949"/>
              <a:ext cx="506378" cy="369332"/>
            </a:xfrm>
            <a:prstGeom prst="rect">
              <a:avLst/>
            </a:prstGeom>
            <a:noFill/>
          </p:spPr>
          <p:txBody>
            <a:bodyPr wrap="square" rtlCol="0">
              <a:spAutoFit/>
            </a:bodyPr>
            <a:lstStyle/>
            <a:p>
              <a:r>
                <a:rPr lang="nl-BE" dirty="0">
                  <a:solidFill>
                    <a:schemeClr val="accent1">
                      <a:lumMod val="50000"/>
                    </a:schemeClr>
                  </a:solidFill>
                </a:rPr>
                <a:t>2</a:t>
              </a:r>
              <a:endParaRPr lang="en-GB" dirty="0">
                <a:solidFill>
                  <a:schemeClr val="accent1">
                    <a:lumMod val="50000"/>
                  </a:schemeClr>
                </a:solidFill>
              </a:endParaRPr>
            </a:p>
          </p:txBody>
        </p:sp>
        <p:sp>
          <p:nvSpPr>
            <p:cNvPr id="14" name="TextBox 13">
              <a:extLst>
                <a:ext uri="{FF2B5EF4-FFF2-40B4-BE49-F238E27FC236}">
                  <a16:creationId xmlns:a16="http://schemas.microsoft.com/office/drawing/2014/main" id="{E937C5C8-768B-B25D-98BE-40E297DE5055}"/>
                </a:ext>
              </a:extLst>
            </p:cNvPr>
            <p:cNvSpPr txBox="1"/>
            <p:nvPr/>
          </p:nvSpPr>
          <p:spPr>
            <a:xfrm>
              <a:off x="4198836" y="2591229"/>
              <a:ext cx="506378" cy="369332"/>
            </a:xfrm>
            <a:prstGeom prst="rect">
              <a:avLst/>
            </a:prstGeom>
            <a:noFill/>
          </p:spPr>
          <p:txBody>
            <a:bodyPr wrap="square" rtlCol="0">
              <a:spAutoFit/>
            </a:bodyPr>
            <a:lstStyle/>
            <a:p>
              <a:r>
                <a:rPr lang="nl-BE" dirty="0">
                  <a:solidFill>
                    <a:schemeClr val="accent1">
                      <a:lumMod val="50000"/>
                    </a:schemeClr>
                  </a:solidFill>
                </a:rPr>
                <a:t>3</a:t>
              </a:r>
              <a:endParaRPr lang="en-GB" dirty="0">
                <a:solidFill>
                  <a:schemeClr val="accent1">
                    <a:lumMod val="50000"/>
                  </a:schemeClr>
                </a:solidFill>
              </a:endParaRPr>
            </a:p>
          </p:txBody>
        </p:sp>
        <p:sp>
          <p:nvSpPr>
            <p:cNvPr id="15" name="TextBox 14">
              <a:extLst>
                <a:ext uri="{FF2B5EF4-FFF2-40B4-BE49-F238E27FC236}">
                  <a16:creationId xmlns:a16="http://schemas.microsoft.com/office/drawing/2014/main" id="{D571C625-7FCE-48E6-AB01-FECE6CAB1E20}"/>
                </a:ext>
              </a:extLst>
            </p:cNvPr>
            <p:cNvSpPr txBox="1"/>
            <p:nvPr/>
          </p:nvSpPr>
          <p:spPr>
            <a:xfrm>
              <a:off x="3742265" y="3416887"/>
              <a:ext cx="2032001" cy="369332"/>
            </a:xfrm>
            <a:prstGeom prst="rect">
              <a:avLst/>
            </a:prstGeom>
            <a:noFill/>
          </p:spPr>
          <p:txBody>
            <a:bodyPr wrap="square" rtlCol="0">
              <a:spAutoFit/>
            </a:bodyPr>
            <a:lstStyle/>
            <a:p>
              <a:r>
                <a:rPr lang="nl-BE" dirty="0">
                  <a:solidFill>
                    <a:schemeClr val="accent1">
                      <a:lumMod val="50000"/>
                    </a:schemeClr>
                  </a:solidFill>
                </a:rPr>
                <a:t>4. </a:t>
              </a:r>
              <a:r>
                <a:rPr lang="nl-BE" dirty="0" err="1">
                  <a:solidFill>
                    <a:schemeClr val="accent1">
                      <a:lumMod val="50000"/>
                    </a:schemeClr>
                  </a:solidFill>
                </a:rPr>
                <a:t>Insert</a:t>
              </a:r>
              <a:r>
                <a:rPr lang="nl-BE" dirty="0">
                  <a:solidFill>
                    <a:schemeClr val="accent1">
                      <a:lumMod val="50000"/>
                    </a:schemeClr>
                  </a:solidFill>
                </a:rPr>
                <a:t> code</a:t>
              </a:r>
              <a:endParaRPr lang="en-GB" dirty="0">
                <a:solidFill>
                  <a:schemeClr val="accent1">
                    <a:lumMod val="50000"/>
                  </a:schemeClr>
                </a:solidFill>
              </a:endParaRPr>
            </a:p>
          </p:txBody>
        </p:sp>
        <p:sp>
          <p:nvSpPr>
            <p:cNvPr id="16" name="TextBox 15">
              <a:extLst>
                <a:ext uri="{FF2B5EF4-FFF2-40B4-BE49-F238E27FC236}">
                  <a16:creationId xmlns:a16="http://schemas.microsoft.com/office/drawing/2014/main" id="{26581EDB-8BCC-B5A0-DE46-D95FC392CD4C}"/>
                </a:ext>
              </a:extLst>
            </p:cNvPr>
            <p:cNvSpPr txBox="1"/>
            <p:nvPr/>
          </p:nvSpPr>
          <p:spPr>
            <a:xfrm>
              <a:off x="6213903" y="4738524"/>
              <a:ext cx="1617764" cy="369332"/>
            </a:xfrm>
            <a:prstGeom prst="rect">
              <a:avLst/>
            </a:prstGeom>
            <a:noFill/>
          </p:spPr>
          <p:txBody>
            <a:bodyPr wrap="square" rtlCol="0">
              <a:spAutoFit/>
            </a:bodyPr>
            <a:lstStyle/>
            <a:p>
              <a:r>
                <a:rPr lang="nl-BE" dirty="0">
                  <a:solidFill>
                    <a:schemeClr val="accent1">
                      <a:lumMod val="50000"/>
                    </a:schemeClr>
                  </a:solidFill>
                </a:rPr>
                <a:t>5. Save file</a:t>
              </a:r>
              <a:endParaRPr lang="en-GB" dirty="0">
                <a:solidFill>
                  <a:schemeClr val="accent1">
                    <a:lumMod val="50000"/>
                  </a:schemeClr>
                </a:solidFill>
              </a:endParaRPr>
            </a:p>
          </p:txBody>
        </p:sp>
        <p:sp>
          <p:nvSpPr>
            <p:cNvPr id="17" name="TextBox 16">
              <a:extLst>
                <a:ext uri="{FF2B5EF4-FFF2-40B4-BE49-F238E27FC236}">
                  <a16:creationId xmlns:a16="http://schemas.microsoft.com/office/drawing/2014/main" id="{4A3D67C8-1A82-CC86-62F6-36636FDCADFB}"/>
                </a:ext>
              </a:extLst>
            </p:cNvPr>
            <p:cNvSpPr txBox="1"/>
            <p:nvPr/>
          </p:nvSpPr>
          <p:spPr>
            <a:xfrm>
              <a:off x="6213903" y="5682780"/>
              <a:ext cx="506378" cy="369332"/>
            </a:xfrm>
            <a:prstGeom prst="rect">
              <a:avLst/>
            </a:prstGeom>
            <a:noFill/>
          </p:spPr>
          <p:txBody>
            <a:bodyPr wrap="square" rtlCol="0">
              <a:spAutoFit/>
            </a:bodyPr>
            <a:lstStyle/>
            <a:p>
              <a:r>
                <a:rPr lang="nl-BE" dirty="0">
                  <a:solidFill>
                    <a:schemeClr val="accent1">
                      <a:lumMod val="50000"/>
                    </a:schemeClr>
                  </a:solidFill>
                </a:rPr>
                <a:t>6</a:t>
              </a:r>
              <a:endParaRPr lang="en-GB" dirty="0">
                <a:solidFill>
                  <a:schemeClr val="accent1">
                    <a:lumMod val="50000"/>
                  </a:schemeClr>
                </a:solidFill>
              </a:endParaRPr>
            </a:p>
          </p:txBody>
        </p:sp>
        <p:sp>
          <p:nvSpPr>
            <p:cNvPr id="18" name="Oval 17">
              <a:extLst>
                <a:ext uri="{FF2B5EF4-FFF2-40B4-BE49-F238E27FC236}">
                  <a16:creationId xmlns:a16="http://schemas.microsoft.com/office/drawing/2014/main" id="{F6A6A56D-80AC-990C-A725-0EC306685FBF}"/>
                </a:ext>
              </a:extLst>
            </p:cNvPr>
            <p:cNvSpPr/>
            <p:nvPr/>
          </p:nvSpPr>
          <p:spPr>
            <a:xfrm>
              <a:off x="6510868" y="5748867"/>
              <a:ext cx="506378" cy="1862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25009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dirty="0"/>
              <a:t>Table of content</a:t>
            </a:r>
            <a:r>
              <a:rPr lang="nl-BE" dirty="0"/>
              <a:t>s</a:t>
            </a:r>
            <a:endParaRPr lang="en-BE" dirty="0"/>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2" y="1713915"/>
            <a:ext cx="8555478" cy="4170800"/>
          </a:xfrm>
        </p:spPr>
        <p:txBody>
          <a:bodyPr/>
          <a:lstStyle/>
          <a:p>
            <a:pPr marL="457200" indent="-457200">
              <a:buAutoNum type="arabicPeriod"/>
            </a:pPr>
            <a:r>
              <a:rPr lang="nl-BE" dirty="0"/>
              <a:t>Image processing tools</a:t>
            </a:r>
            <a:endParaRPr lang="en-BE" dirty="0"/>
          </a:p>
          <a:p>
            <a:pPr marL="457200" indent="-457200">
              <a:buAutoNum type="arabicPeriod"/>
            </a:pPr>
            <a:r>
              <a:rPr lang="nl-BE" dirty="0" err="1"/>
              <a:t>Explore</a:t>
            </a:r>
            <a:r>
              <a:rPr lang="nl-BE" dirty="0"/>
              <a:t> processing </a:t>
            </a:r>
            <a:r>
              <a:rPr lang="nl-BE" dirty="0" err="1"/>
              <a:t>plugin</a:t>
            </a:r>
            <a:r>
              <a:rPr lang="nl-BE" dirty="0"/>
              <a:t> </a:t>
            </a:r>
            <a:r>
              <a:rPr lang="nl-BE" dirty="0" err="1"/>
              <a:t>and</a:t>
            </a:r>
            <a:r>
              <a:rPr lang="nl-BE" dirty="0"/>
              <a:t> </a:t>
            </a:r>
            <a:r>
              <a:rPr lang="nl-BE" dirty="0" err="1"/>
              <a:t>loading</a:t>
            </a:r>
            <a:r>
              <a:rPr lang="nl-BE" dirty="0"/>
              <a:t> data </a:t>
            </a:r>
          </a:p>
          <a:p>
            <a:pPr marL="457200" indent="-457200">
              <a:buAutoNum type="arabicPeriod"/>
            </a:pPr>
            <a:r>
              <a:rPr lang="nl-BE" dirty="0"/>
              <a:t>True </a:t>
            </a:r>
            <a:r>
              <a:rPr lang="nl-BE" dirty="0" err="1"/>
              <a:t>and</a:t>
            </a:r>
            <a:r>
              <a:rPr lang="nl-BE" dirty="0"/>
              <a:t> </a:t>
            </a:r>
            <a:r>
              <a:rPr lang="nl-BE" dirty="0" err="1"/>
              <a:t>False</a:t>
            </a:r>
            <a:r>
              <a:rPr lang="nl-BE" dirty="0"/>
              <a:t> </a:t>
            </a:r>
            <a:r>
              <a:rPr lang="nl-BE" dirty="0" err="1"/>
              <a:t>Color</a:t>
            </a:r>
            <a:r>
              <a:rPr lang="nl-BE" dirty="0"/>
              <a:t> </a:t>
            </a:r>
            <a:r>
              <a:rPr lang="nl-BE" dirty="0" err="1"/>
              <a:t>composites</a:t>
            </a:r>
            <a:r>
              <a:rPr lang="nl-BE" dirty="0"/>
              <a:t>: </a:t>
            </a:r>
            <a:r>
              <a:rPr lang="nl-BE" dirty="0" err="1"/>
              <a:t>Exploring</a:t>
            </a:r>
            <a:r>
              <a:rPr lang="nl-BE" dirty="0"/>
              <a:t> Band </a:t>
            </a:r>
            <a:r>
              <a:rPr lang="nl-BE" dirty="0" err="1"/>
              <a:t>Combinations</a:t>
            </a:r>
            <a:endParaRPr lang="en-BE" dirty="0"/>
          </a:p>
          <a:p>
            <a:pPr marL="457200" indent="-457200">
              <a:buAutoNum type="arabicPeriod"/>
            </a:pPr>
            <a:r>
              <a:rPr lang="nl-BE" dirty="0" err="1"/>
              <a:t>Exploring</a:t>
            </a:r>
            <a:r>
              <a:rPr lang="nl-BE" dirty="0"/>
              <a:t> </a:t>
            </a:r>
            <a:r>
              <a:rPr lang="nl-BE" dirty="0" err="1"/>
              <a:t>spectral</a:t>
            </a:r>
            <a:r>
              <a:rPr lang="nl-BE" dirty="0"/>
              <a:t> </a:t>
            </a:r>
            <a:r>
              <a:rPr lang="nl-BE" dirty="0" err="1"/>
              <a:t>signatures</a:t>
            </a:r>
            <a:endParaRPr lang="en-BE" dirty="0"/>
          </a:p>
          <a:p>
            <a:pPr marL="457200" indent="-457200">
              <a:buAutoNum type="arabicPeriod"/>
            </a:pPr>
            <a:r>
              <a:rPr lang="nl-BE" dirty="0"/>
              <a:t>Image </a:t>
            </a:r>
            <a:r>
              <a:rPr lang="nl-BE" dirty="0" err="1"/>
              <a:t>classification</a:t>
            </a:r>
            <a:endParaRPr lang="en-BE" dirty="0"/>
          </a:p>
          <a:p>
            <a:pPr marL="342900" indent="-342900">
              <a:buFontTx/>
              <a:buChar char="-"/>
            </a:pPr>
            <a:endParaRPr lang="en-BE" dirty="0"/>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B34A-045D-9ACC-3AEC-D4A9AA4762F9}"/>
              </a:ext>
            </a:extLst>
          </p:cNvPr>
          <p:cNvSpPr>
            <a:spLocks noGrp="1"/>
          </p:cNvSpPr>
          <p:nvPr>
            <p:ph type="title"/>
          </p:nvPr>
        </p:nvSpPr>
        <p:spPr/>
        <p:txBody>
          <a:bodyPr>
            <a:normAutofit fontScale="90000"/>
          </a:bodyPr>
          <a:lstStyle/>
          <a:p>
            <a:r>
              <a:rPr lang="en-BE" dirty="0"/>
              <a:t>Vectorization</a:t>
            </a:r>
          </a:p>
        </p:txBody>
      </p:sp>
      <p:sp>
        <p:nvSpPr>
          <p:cNvPr id="4" name="Text Placeholder 3">
            <a:extLst>
              <a:ext uri="{FF2B5EF4-FFF2-40B4-BE49-F238E27FC236}">
                <a16:creationId xmlns:a16="http://schemas.microsoft.com/office/drawing/2014/main" id="{77B75CAC-A3AC-3861-09B4-F03F7263114D}"/>
              </a:ext>
            </a:extLst>
          </p:cNvPr>
          <p:cNvSpPr>
            <a:spLocks noGrp="1"/>
          </p:cNvSpPr>
          <p:nvPr>
            <p:ph type="body" sz="quarter" idx="11"/>
          </p:nvPr>
        </p:nvSpPr>
        <p:spPr>
          <a:xfrm>
            <a:off x="501316" y="1421145"/>
            <a:ext cx="10383795" cy="5220286"/>
          </a:xfrm>
        </p:spPr>
        <p:txBody>
          <a:bodyPr>
            <a:normAutofit/>
          </a:bodyPr>
          <a:lstStyle/>
          <a:p>
            <a:r>
              <a:rPr lang="en-US" sz="1600" dirty="0"/>
              <a:t>Vectorizing a classification raster refers to converting its pixel-based raster data into vector-based formats. This is valuable for:</a:t>
            </a:r>
          </a:p>
          <a:p>
            <a:pPr marL="285750" indent="-285750">
              <a:buFont typeface="Arial" panose="020B0604020202020204" pitchFamily="34" charset="0"/>
              <a:buChar char="•"/>
            </a:pPr>
            <a:r>
              <a:rPr lang="en-BE" dirty="0"/>
              <a:t>Improved</a:t>
            </a:r>
            <a:r>
              <a:rPr lang="nl-BE" dirty="0"/>
              <a:t> data storage </a:t>
            </a:r>
            <a:r>
              <a:rPr lang="en-BE" dirty="0"/>
              <a:t>and</a:t>
            </a:r>
            <a:r>
              <a:rPr lang="nl-BE" dirty="0"/>
              <a:t> analysis</a:t>
            </a:r>
          </a:p>
          <a:p>
            <a:pPr marL="285750" indent="-285750">
              <a:buFont typeface="Arial" panose="020B0604020202020204" pitchFamily="34" charset="0"/>
              <a:buChar char="•"/>
            </a:pPr>
            <a:r>
              <a:rPr lang="en-US" dirty="0"/>
              <a:t>Efficient Data Storage and Analysis</a:t>
            </a:r>
          </a:p>
          <a:p>
            <a:pPr marL="285750" indent="-285750">
              <a:buFont typeface="Arial" panose="020B0604020202020204" pitchFamily="34" charset="0"/>
              <a:buChar char="•"/>
            </a:pPr>
            <a:r>
              <a:rPr lang="en-BE" dirty="0"/>
              <a:t>Attribute Enrichment</a:t>
            </a:r>
          </a:p>
          <a:p>
            <a:pPr marL="285750" indent="-285750">
              <a:buFont typeface="Arial" panose="020B0604020202020204" pitchFamily="34" charset="0"/>
              <a:buChar char="•"/>
            </a:pPr>
            <a:r>
              <a:rPr lang="nl-BE" dirty="0"/>
              <a:t>Advanced </a:t>
            </a:r>
            <a:r>
              <a:rPr lang="en-BE" dirty="0"/>
              <a:t>Spatial</a:t>
            </a:r>
            <a:r>
              <a:rPr lang="nl-BE" dirty="0"/>
              <a:t> Analysis</a:t>
            </a:r>
          </a:p>
          <a:p>
            <a:pPr marL="285750" indent="-285750">
              <a:buFont typeface="Arial" panose="020B0604020202020204" pitchFamily="34" charset="0"/>
              <a:buChar char="•"/>
            </a:pPr>
            <a:r>
              <a:rPr lang="en-BE" dirty="0"/>
              <a:t>Interoperability</a:t>
            </a:r>
          </a:p>
          <a:p>
            <a:endParaRPr lang="nl-BE" sz="1600" dirty="0"/>
          </a:p>
          <a:p>
            <a:r>
              <a:rPr lang="en-BE" sz="1600" dirty="0"/>
              <a:t>Exercise:</a:t>
            </a:r>
          </a:p>
          <a:p>
            <a:r>
              <a:rPr lang="nl-BE" sz="1600" dirty="0"/>
              <a:t>- Load </a:t>
            </a:r>
            <a:r>
              <a:rPr lang="en-BE" sz="1600" dirty="0"/>
              <a:t>building footprints data into QGIS, overlay onto the classified surface materials</a:t>
            </a:r>
            <a:r>
              <a:rPr lang="nl-BE" sz="1600" dirty="0"/>
              <a:t>.</a:t>
            </a:r>
            <a:endParaRPr lang="en-BE" sz="1600" dirty="0"/>
          </a:p>
          <a:p>
            <a:r>
              <a:rPr lang="en-BE" sz="1600" dirty="0"/>
              <a:t>- </a:t>
            </a:r>
            <a:r>
              <a:rPr lang="nl-BE" sz="1600" dirty="0" err="1"/>
              <a:t>Processing</a:t>
            </a:r>
            <a:r>
              <a:rPr lang="nl-BE" sz="1600" dirty="0" err="1">
                <a:sym typeface="Wingdings" panose="05000000000000000000" pitchFamily="2" charset="2"/>
              </a:rPr>
              <a:t>Toolbox</a:t>
            </a:r>
            <a:r>
              <a:rPr lang="nl-BE" sz="1600" dirty="0">
                <a:sym typeface="Wingdings" panose="05000000000000000000" pitchFamily="2" charset="2"/>
              </a:rPr>
              <a:t> Search box type </a:t>
            </a:r>
            <a:r>
              <a:rPr lang="nl-BE" sz="1600" dirty="0" err="1">
                <a:sym typeface="Wingdings" panose="05000000000000000000" pitchFamily="2" charset="2"/>
              </a:rPr>
              <a:t>Zonal</a:t>
            </a:r>
            <a:r>
              <a:rPr lang="nl-BE" sz="1600" dirty="0">
                <a:sym typeface="Wingdings" panose="05000000000000000000" pitchFamily="2" charset="2"/>
              </a:rPr>
              <a:t> </a:t>
            </a:r>
            <a:r>
              <a:rPr lang="nl-BE" sz="1600" dirty="0" err="1">
                <a:sym typeface="Wingdings" panose="05000000000000000000" pitchFamily="2" charset="2"/>
              </a:rPr>
              <a:t>statistics</a:t>
            </a:r>
            <a:r>
              <a:rPr lang="en-BE" sz="1600" dirty="0">
                <a:sym typeface="Wingdings" panose="05000000000000000000" pitchFamily="2" charset="2"/>
              </a:rPr>
              <a:t></a:t>
            </a:r>
            <a:r>
              <a:rPr lang="nl-BE" sz="1600" dirty="0">
                <a:sym typeface="Wingdings" panose="05000000000000000000" pitchFamily="2" charset="2"/>
              </a:rPr>
              <a:t> select</a:t>
            </a:r>
            <a:r>
              <a:rPr lang="en-BE" sz="1600" dirty="0">
                <a:sym typeface="Wingdings" panose="05000000000000000000" pitchFamily="2" charset="2"/>
              </a:rPr>
              <a:t> </a:t>
            </a:r>
            <a:r>
              <a:rPr lang="en-BE" sz="1600" b="1" dirty="0">
                <a:sym typeface="Wingdings" panose="05000000000000000000" pitchFamily="2" charset="2"/>
              </a:rPr>
              <a:t>Zonal statistics</a:t>
            </a:r>
            <a:r>
              <a:rPr lang="nl-BE" sz="1600" b="1" dirty="0">
                <a:sym typeface="Wingdings" panose="05000000000000000000" pitchFamily="2" charset="2"/>
              </a:rPr>
              <a:t> </a:t>
            </a:r>
            <a:r>
              <a:rPr lang="nl-BE" sz="1600" dirty="0" err="1">
                <a:sym typeface="Wingdings" panose="05000000000000000000" pitchFamily="2" charset="2"/>
              </a:rPr>
              <a:t>under</a:t>
            </a:r>
            <a:r>
              <a:rPr lang="nl-BE" sz="1600" dirty="0">
                <a:sym typeface="Wingdings" panose="05000000000000000000" pitchFamily="2" charset="2"/>
              </a:rPr>
              <a:t> Raster Analysis</a:t>
            </a:r>
            <a:endParaRPr lang="en-BE" sz="1600" dirty="0">
              <a:sym typeface="Wingdings" panose="05000000000000000000" pitchFamily="2" charset="2"/>
            </a:endParaRPr>
          </a:p>
          <a:p>
            <a:r>
              <a:rPr lang="en-BE" sz="1600" dirty="0">
                <a:sym typeface="Wingdings" panose="05000000000000000000" pitchFamily="2" charset="2"/>
              </a:rPr>
              <a:t>- Statistics to calculate  </a:t>
            </a:r>
            <a:r>
              <a:rPr lang="nl-BE" sz="1600" dirty="0">
                <a:sym typeface="Wingdings" panose="05000000000000000000" pitchFamily="2" charset="2"/>
              </a:rPr>
              <a:t>select ONLY ‘</a:t>
            </a:r>
            <a:r>
              <a:rPr lang="en-BE" sz="1600" b="1" dirty="0">
                <a:sym typeface="Wingdings" panose="05000000000000000000" pitchFamily="2" charset="2"/>
              </a:rPr>
              <a:t>majority</a:t>
            </a:r>
            <a:r>
              <a:rPr lang="nl-BE" sz="1600" dirty="0">
                <a:sym typeface="Wingdings" panose="05000000000000000000" pitchFamily="2" charset="2"/>
              </a:rPr>
              <a:t>’</a:t>
            </a:r>
            <a:r>
              <a:rPr lang="en-BE" sz="1600" dirty="0">
                <a:sym typeface="Wingdings" panose="05000000000000000000" pitchFamily="2" charset="2"/>
              </a:rPr>
              <a:t> Save vector layer</a:t>
            </a:r>
            <a:endParaRPr lang="en-BE" sz="1600" dirty="0"/>
          </a:p>
          <a:p>
            <a:endParaRPr lang="en-BE" dirty="0"/>
          </a:p>
        </p:txBody>
      </p:sp>
    </p:spTree>
    <p:extLst>
      <p:ext uri="{BB962C8B-B14F-4D97-AF65-F5344CB8AC3E}">
        <p14:creationId xmlns:p14="http://schemas.microsoft.com/office/powerpoint/2010/main" val="1411408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8ACD037C-2BA7-B72A-AEAA-659EDF226A1C}"/>
              </a:ext>
            </a:extLst>
          </p:cNvPr>
          <p:cNvGrpSpPr/>
          <p:nvPr/>
        </p:nvGrpSpPr>
        <p:grpSpPr>
          <a:xfrm>
            <a:off x="175098" y="719805"/>
            <a:ext cx="11841804" cy="6031686"/>
            <a:chOff x="175098" y="719805"/>
            <a:chExt cx="11841804" cy="6031686"/>
          </a:xfrm>
        </p:grpSpPr>
        <p:pic>
          <p:nvPicPr>
            <p:cNvPr id="8" name="Picture 7">
              <a:extLst>
                <a:ext uri="{FF2B5EF4-FFF2-40B4-BE49-F238E27FC236}">
                  <a16:creationId xmlns:a16="http://schemas.microsoft.com/office/drawing/2014/main" id="{8A518064-4219-123C-CEAC-4BCA0E4FF441}"/>
                </a:ext>
              </a:extLst>
            </p:cNvPr>
            <p:cNvPicPr>
              <a:picLocks noChangeAspect="1"/>
            </p:cNvPicPr>
            <p:nvPr/>
          </p:nvPicPr>
          <p:blipFill>
            <a:blip r:embed="rId2"/>
            <a:stretch>
              <a:fillRect/>
            </a:stretch>
          </p:blipFill>
          <p:spPr>
            <a:xfrm>
              <a:off x="291830" y="719805"/>
              <a:ext cx="11264630" cy="6031686"/>
            </a:xfrm>
            <a:prstGeom prst="rect">
              <a:avLst/>
            </a:prstGeom>
          </p:spPr>
        </p:pic>
        <p:sp>
          <p:nvSpPr>
            <p:cNvPr id="9" name="Oval 8">
              <a:extLst>
                <a:ext uri="{FF2B5EF4-FFF2-40B4-BE49-F238E27FC236}">
                  <a16:creationId xmlns:a16="http://schemas.microsoft.com/office/drawing/2014/main" id="{4EB47128-5026-B179-1457-403E9832A72F}"/>
                </a:ext>
              </a:extLst>
            </p:cNvPr>
            <p:cNvSpPr/>
            <p:nvPr/>
          </p:nvSpPr>
          <p:spPr>
            <a:xfrm>
              <a:off x="175098" y="4726561"/>
              <a:ext cx="1595336" cy="60419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364578D-B85C-7C88-C792-B2D7972ACA5C}"/>
                </a:ext>
              </a:extLst>
            </p:cNvPr>
            <p:cNvSpPr/>
            <p:nvPr/>
          </p:nvSpPr>
          <p:spPr>
            <a:xfrm>
              <a:off x="8403797" y="2703208"/>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5C59AF2F-A253-BB53-A020-BEE64F35E2B3}"/>
                </a:ext>
              </a:extLst>
            </p:cNvPr>
            <p:cNvSpPr/>
            <p:nvPr/>
          </p:nvSpPr>
          <p:spPr>
            <a:xfrm>
              <a:off x="2489380" y="2421106"/>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559518B-7377-B8DB-80F5-2613CB558F6A}"/>
                </a:ext>
              </a:extLst>
            </p:cNvPr>
            <p:cNvSpPr/>
            <p:nvPr/>
          </p:nvSpPr>
          <p:spPr>
            <a:xfrm>
              <a:off x="2546845" y="2850923"/>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3EB20AEB-5E53-1DFF-323F-CABDFE58F949}"/>
                </a:ext>
              </a:extLst>
            </p:cNvPr>
            <p:cNvSpPr/>
            <p:nvPr/>
          </p:nvSpPr>
          <p:spPr>
            <a:xfrm>
              <a:off x="2489379" y="3815948"/>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562D6BC6-BB38-C1D2-6D1A-E35B5D0F2A81}"/>
                </a:ext>
              </a:extLst>
            </p:cNvPr>
            <p:cNvSpPr/>
            <p:nvPr/>
          </p:nvSpPr>
          <p:spPr>
            <a:xfrm>
              <a:off x="5182861" y="3929887"/>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831D0BF0-AE15-C030-CAF2-E6C2ADD0E60A}"/>
                </a:ext>
              </a:extLst>
            </p:cNvPr>
            <p:cNvSpPr/>
            <p:nvPr/>
          </p:nvSpPr>
          <p:spPr>
            <a:xfrm>
              <a:off x="5182860" y="4230451"/>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10C96D5-4870-E43E-CE64-8716DF61FADE}"/>
                </a:ext>
              </a:extLst>
            </p:cNvPr>
            <p:cNvSpPr/>
            <p:nvPr/>
          </p:nvSpPr>
          <p:spPr>
            <a:xfrm>
              <a:off x="5924145" y="5767421"/>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1918ED7-504A-7E77-1E96-7D83CC1C84CC}"/>
                </a:ext>
              </a:extLst>
            </p:cNvPr>
            <p:cNvSpPr txBox="1"/>
            <p:nvPr/>
          </p:nvSpPr>
          <p:spPr>
            <a:xfrm>
              <a:off x="1163805" y="4961425"/>
              <a:ext cx="506378" cy="369332"/>
            </a:xfrm>
            <a:prstGeom prst="rect">
              <a:avLst/>
            </a:prstGeom>
            <a:noFill/>
          </p:spPr>
          <p:txBody>
            <a:bodyPr wrap="square" rtlCol="0">
              <a:spAutoFit/>
            </a:bodyPr>
            <a:lstStyle/>
            <a:p>
              <a:r>
                <a:rPr lang="nl-BE" dirty="0">
                  <a:solidFill>
                    <a:schemeClr val="accent1">
                      <a:lumMod val="50000"/>
                    </a:schemeClr>
                  </a:solidFill>
                </a:rPr>
                <a:t>1</a:t>
              </a:r>
              <a:endParaRPr lang="en-GB" dirty="0">
                <a:solidFill>
                  <a:schemeClr val="accent1">
                    <a:lumMod val="50000"/>
                  </a:schemeClr>
                </a:solidFill>
              </a:endParaRPr>
            </a:p>
          </p:txBody>
        </p:sp>
        <p:sp>
          <p:nvSpPr>
            <p:cNvPr id="18" name="TextBox 17">
              <a:extLst>
                <a:ext uri="{FF2B5EF4-FFF2-40B4-BE49-F238E27FC236}">
                  <a16:creationId xmlns:a16="http://schemas.microsoft.com/office/drawing/2014/main" id="{EE02A487-CA5F-A724-D542-4880479178CC}"/>
                </a:ext>
              </a:extLst>
            </p:cNvPr>
            <p:cNvSpPr txBox="1"/>
            <p:nvPr/>
          </p:nvSpPr>
          <p:spPr>
            <a:xfrm>
              <a:off x="9316936" y="2614107"/>
              <a:ext cx="2699966" cy="369332"/>
            </a:xfrm>
            <a:prstGeom prst="rect">
              <a:avLst/>
            </a:prstGeom>
            <a:noFill/>
          </p:spPr>
          <p:txBody>
            <a:bodyPr wrap="square" rtlCol="0">
              <a:spAutoFit/>
            </a:bodyPr>
            <a:lstStyle/>
            <a:p>
              <a:r>
                <a:rPr lang="nl-BE" dirty="0">
                  <a:solidFill>
                    <a:schemeClr val="accent1">
                      <a:lumMod val="50000"/>
                    </a:schemeClr>
                  </a:solidFill>
                </a:rPr>
                <a:t>2.</a:t>
              </a:r>
              <a:r>
                <a:rPr lang="nl-BE" sz="1400" dirty="0">
                  <a:solidFill>
                    <a:schemeClr val="accent1">
                      <a:lumMod val="50000"/>
                    </a:schemeClr>
                  </a:solidFill>
                </a:rPr>
                <a:t>Select </a:t>
              </a:r>
              <a:r>
                <a:rPr lang="nl-BE" sz="1400" dirty="0" err="1">
                  <a:solidFill>
                    <a:schemeClr val="accent1">
                      <a:lumMod val="50000"/>
                    </a:schemeClr>
                  </a:solidFill>
                </a:rPr>
                <a:t>Zonal</a:t>
              </a:r>
              <a:r>
                <a:rPr lang="nl-BE" sz="1400" dirty="0">
                  <a:solidFill>
                    <a:schemeClr val="accent1">
                      <a:lumMod val="50000"/>
                    </a:schemeClr>
                  </a:solidFill>
                </a:rPr>
                <a:t> </a:t>
              </a:r>
              <a:r>
                <a:rPr lang="nl-BE" sz="1400" dirty="0" err="1">
                  <a:solidFill>
                    <a:schemeClr val="accent1">
                      <a:lumMod val="50000"/>
                    </a:schemeClr>
                  </a:solidFill>
                </a:rPr>
                <a:t>statisitics</a:t>
              </a:r>
              <a:endParaRPr lang="en-GB" sz="1400" dirty="0">
                <a:solidFill>
                  <a:schemeClr val="accent1">
                    <a:lumMod val="50000"/>
                  </a:schemeClr>
                </a:solidFill>
              </a:endParaRPr>
            </a:p>
          </p:txBody>
        </p:sp>
        <p:sp>
          <p:nvSpPr>
            <p:cNvPr id="19" name="TextBox 18">
              <a:extLst>
                <a:ext uri="{FF2B5EF4-FFF2-40B4-BE49-F238E27FC236}">
                  <a16:creationId xmlns:a16="http://schemas.microsoft.com/office/drawing/2014/main" id="{3D6063F9-94E9-A93B-B18F-0B03CA7185FF}"/>
                </a:ext>
              </a:extLst>
            </p:cNvPr>
            <p:cNvSpPr txBox="1"/>
            <p:nvPr/>
          </p:nvSpPr>
          <p:spPr>
            <a:xfrm>
              <a:off x="3402518" y="2311178"/>
              <a:ext cx="506378" cy="369332"/>
            </a:xfrm>
            <a:prstGeom prst="rect">
              <a:avLst/>
            </a:prstGeom>
            <a:noFill/>
          </p:spPr>
          <p:txBody>
            <a:bodyPr wrap="square" rtlCol="0">
              <a:spAutoFit/>
            </a:bodyPr>
            <a:lstStyle/>
            <a:p>
              <a:r>
                <a:rPr lang="nl-BE" dirty="0">
                  <a:solidFill>
                    <a:schemeClr val="accent1">
                      <a:lumMod val="50000"/>
                    </a:schemeClr>
                  </a:solidFill>
                </a:rPr>
                <a:t>3</a:t>
              </a:r>
              <a:endParaRPr lang="en-GB" dirty="0">
                <a:solidFill>
                  <a:schemeClr val="accent1">
                    <a:lumMod val="50000"/>
                  </a:schemeClr>
                </a:solidFill>
              </a:endParaRPr>
            </a:p>
          </p:txBody>
        </p:sp>
        <p:sp>
          <p:nvSpPr>
            <p:cNvPr id="20" name="TextBox 19">
              <a:extLst>
                <a:ext uri="{FF2B5EF4-FFF2-40B4-BE49-F238E27FC236}">
                  <a16:creationId xmlns:a16="http://schemas.microsoft.com/office/drawing/2014/main" id="{5255A603-4CED-67D2-3337-212E44F5A28E}"/>
                </a:ext>
              </a:extLst>
            </p:cNvPr>
            <p:cNvSpPr txBox="1"/>
            <p:nvPr/>
          </p:nvSpPr>
          <p:spPr>
            <a:xfrm>
              <a:off x="3495832" y="2798773"/>
              <a:ext cx="506378" cy="369332"/>
            </a:xfrm>
            <a:prstGeom prst="rect">
              <a:avLst/>
            </a:prstGeom>
            <a:noFill/>
          </p:spPr>
          <p:txBody>
            <a:bodyPr wrap="square" rtlCol="0">
              <a:spAutoFit/>
            </a:bodyPr>
            <a:lstStyle/>
            <a:p>
              <a:r>
                <a:rPr lang="nl-BE" dirty="0">
                  <a:solidFill>
                    <a:schemeClr val="accent1">
                      <a:lumMod val="50000"/>
                    </a:schemeClr>
                  </a:solidFill>
                </a:rPr>
                <a:t>4</a:t>
              </a:r>
              <a:endParaRPr lang="en-GB" dirty="0">
                <a:solidFill>
                  <a:schemeClr val="accent1">
                    <a:lumMod val="50000"/>
                  </a:schemeClr>
                </a:solidFill>
              </a:endParaRPr>
            </a:p>
          </p:txBody>
        </p:sp>
        <p:sp>
          <p:nvSpPr>
            <p:cNvPr id="21" name="TextBox 20">
              <a:extLst>
                <a:ext uri="{FF2B5EF4-FFF2-40B4-BE49-F238E27FC236}">
                  <a16:creationId xmlns:a16="http://schemas.microsoft.com/office/drawing/2014/main" id="{446E0470-0233-23F1-49E5-D4BF6ACC485A}"/>
                </a:ext>
              </a:extLst>
            </p:cNvPr>
            <p:cNvSpPr txBox="1"/>
            <p:nvPr/>
          </p:nvSpPr>
          <p:spPr>
            <a:xfrm>
              <a:off x="3379550" y="3726847"/>
              <a:ext cx="506378" cy="369332"/>
            </a:xfrm>
            <a:prstGeom prst="rect">
              <a:avLst/>
            </a:prstGeom>
            <a:noFill/>
          </p:spPr>
          <p:txBody>
            <a:bodyPr wrap="square" rtlCol="0">
              <a:spAutoFit/>
            </a:bodyPr>
            <a:lstStyle/>
            <a:p>
              <a:r>
                <a:rPr lang="nl-BE" dirty="0">
                  <a:solidFill>
                    <a:schemeClr val="accent1">
                      <a:lumMod val="50000"/>
                    </a:schemeClr>
                  </a:solidFill>
                </a:rPr>
                <a:t>5</a:t>
              </a:r>
              <a:endParaRPr lang="en-GB" dirty="0">
                <a:solidFill>
                  <a:schemeClr val="accent1">
                    <a:lumMod val="50000"/>
                  </a:schemeClr>
                </a:solidFill>
              </a:endParaRPr>
            </a:p>
          </p:txBody>
        </p:sp>
        <p:sp>
          <p:nvSpPr>
            <p:cNvPr id="22" name="TextBox 21">
              <a:extLst>
                <a:ext uri="{FF2B5EF4-FFF2-40B4-BE49-F238E27FC236}">
                  <a16:creationId xmlns:a16="http://schemas.microsoft.com/office/drawing/2014/main" id="{B87B4D9E-CD48-F3AA-5BD6-478E4D517693}"/>
                </a:ext>
              </a:extLst>
            </p:cNvPr>
            <p:cNvSpPr txBox="1"/>
            <p:nvPr/>
          </p:nvSpPr>
          <p:spPr>
            <a:xfrm>
              <a:off x="6109779" y="3822412"/>
              <a:ext cx="2538109" cy="369332"/>
            </a:xfrm>
            <a:prstGeom prst="rect">
              <a:avLst/>
            </a:prstGeom>
            <a:noFill/>
          </p:spPr>
          <p:txBody>
            <a:bodyPr wrap="square" rtlCol="0">
              <a:spAutoFit/>
            </a:bodyPr>
            <a:lstStyle/>
            <a:p>
              <a:r>
                <a:rPr lang="nl-BE" dirty="0">
                  <a:solidFill>
                    <a:schemeClr val="accent1">
                      <a:lumMod val="50000"/>
                    </a:schemeClr>
                  </a:solidFill>
                </a:rPr>
                <a:t>6</a:t>
              </a:r>
              <a:endParaRPr lang="en-GB" dirty="0">
                <a:solidFill>
                  <a:schemeClr val="accent1">
                    <a:lumMod val="50000"/>
                  </a:schemeClr>
                </a:solidFill>
              </a:endParaRPr>
            </a:p>
          </p:txBody>
        </p:sp>
        <p:pic>
          <p:nvPicPr>
            <p:cNvPr id="24" name="Picture 23">
              <a:extLst>
                <a:ext uri="{FF2B5EF4-FFF2-40B4-BE49-F238E27FC236}">
                  <a16:creationId xmlns:a16="http://schemas.microsoft.com/office/drawing/2014/main" id="{D1717754-725D-7942-091D-799D97D21CB0}"/>
                </a:ext>
              </a:extLst>
            </p:cNvPr>
            <p:cNvPicPr>
              <a:picLocks noChangeAspect="1"/>
            </p:cNvPicPr>
            <p:nvPr/>
          </p:nvPicPr>
          <p:blipFill>
            <a:blip r:embed="rId3"/>
            <a:stretch>
              <a:fillRect/>
            </a:stretch>
          </p:blipFill>
          <p:spPr>
            <a:xfrm>
              <a:off x="6995267" y="3539073"/>
              <a:ext cx="4458511" cy="2656784"/>
            </a:xfrm>
            <a:prstGeom prst="rect">
              <a:avLst/>
            </a:prstGeom>
          </p:spPr>
        </p:pic>
        <p:sp>
          <p:nvSpPr>
            <p:cNvPr id="27" name="TextBox 26">
              <a:extLst>
                <a:ext uri="{FF2B5EF4-FFF2-40B4-BE49-F238E27FC236}">
                  <a16:creationId xmlns:a16="http://schemas.microsoft.com/office/drawing/2014/main" id="{AFD7DB15-2F42-76E4-D21F-5F8D309D5461}"/>
                </a:ext>
              </a:extLst>
            </p:cNvPr>
            <p:cNvSpPr txBox="1"/>
            <p:nvPr/>
          </p:nvSpPr>
          <p:spPr>
            <a:xfrm>
              <a:off x="7867335" y="4562712"/>
              <a:ext cx="506378" cy="369332"/>
            </a:xfrm>
            <a:prstGeom prst="rect">
              <a:avLst/>
            </a:prstGeom>
            <a:noFill/>
          </p:spPr>
          <p:txBody>
            <a:bodyPr wrap="square" rtlCol="0">
              <a:spAutoFit/>
            </a:bodyPr>
            <a:lstStyle/>
            <a:p>
              <a:r>
                <a:rPr lang="nl-BE" dirty="0">
                  <a:solidFill>
                    <a:schemeClr val="accent1">
                      <a:lumMod val="50000"/>
                    </a:schemeClr>
                  </a:solidFill>
                </a:rPr>
                <a:t>7</a:t>
              </a:r>
              <a:endParaRPr lang="en-GB" dirty="0">
                <a:solidFill>
                  <a:schemeClr val="accent1">
                    <a:lumMod val="50000"/>
                  </a:schemeClr>
                </a:solidFill>
              </a:endParaRPr>
            </a:p>
          </p:txBody>
        </p:sp>
        <p:sp>
          <p:nvSpPr>
            <p:cNvPr id="28" name="Oval 27">
              <a:extLst>
                <a:ext uri="{FF2B5EF4-FFF2-40B4-BE49-F238E27FC236}">
                  <a16:creationId xmlns:a16="http://schemas.microsoft.com/office/drawing/2014/main" id="{BEF7FF23-AB00-E2BA-BEBA-ACAAD5800C9A}"/>
                </a:ext>
              </a:extLst>
            </p:cNvPr>
            <p:cNvSpPr/>
            <p:nvPr/>
          </p:nvSpPr>
          <p:spPr>
            <a:xfrm>
              <a:off x="7022462" y="4651813"/>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004BC1E5-EE76-2DDB-557A-B57ECA1E135A}"/>
                </a:ext>
              </a:extLst>
            </p:cNvPr>
            <p:cNvSpPr/>
            <p:nvPr/>
          </p:nvSpPr>
          <p:spPr>
            <a:xfrm>
              <a:off x="9000606" y="4556248"/>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C0771E19-D26E-D0F8-1272-CF58F9609AF7}"/>
                </a:ext>
              </a:extLst>
            </p:cNvPr>
            <p:cNvSpPr txBox="1"/>
            <p:nvPr/>
          </p:nvSpPr>
          <p:spPr>
            <a:xfrm>
              <a:off x="9880507" y="4467147"/>
              <a:ext cx="506378" cy="369332"/>
            </a:xfrm>
            <a:prstGeom prst="rect">
              <a:avLst/>
            </a:prstGeom>
            <a:noFill/>
          </p:spPr>
          <p:txBody>
            <a:bodyPr wrap="square" rtlCol="0">
              <a:spAutoFit/>
            </a:bodyPr>
            <a:lstStyle/>
            <a:p>
              <a:r>
                <a:rPr lang="nl-BE" dirty="0">
                  <a:solidFill>
                    <a:schemeClr val="accent1">
                      <a:lumMod val="50000"/>
                    </a:schemeClr>
                  </a:solidFill>
                </a:rPr>
                <a:t>8</a:t>
              </a:r>
              <a:endParaRPr lang="en-GB" dirty="0">
                <a:solidFill>
                  <a:schemeClr val="accent1">
                    <a:lumMod val="50000"/>
                  </a:schemeClr>
                </a:solidFill>
              </a:endParaRPr>
            </a:p>
          </p:txBody>
        </p:sp>
        <p:sp>
          <p:nvSpPr>
            <p:cNvPr id="31" name="Oval 30">
              <a:extLst>
                <a:ext uri="{FF2B5EF4-FFF2-40B4-BE49-F238E27FC236}">
                  <a16:creationId xmlns:a16="http://schemas.microsoft.com/office/drawing/2014/main" id="{4FA2006E-8702-D432-25D4-7D217384A8F4}"/>
                </a:ext>
              </a:extLst>
            </p:cNvPr>
            <p:cNvSpPr/>
            <p:nvPr/>
          </p:nvSpPr>
          <p:spPr>
            <a:xfrm>
              <a:off x="6892585" y="3847434"/>
              <a:ext cx="913139" cy="191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61A320DC-7E9D-7431-1D76-8567A8F270E3}"/>
                </a:ext>
              </a:extLst>
            </p:cNvPr>
            <p:cNvSpPr txBox="1"/>
            <p:nvPr/>
          </p:nvSpPr>
          <p:spPr>
            <a:xfrm>
              <a:off x="7813735" y="3775448"/>
              <a:ext cx="506378" cy="369332"/>
            </a:xfrm>
            <a:prstGeom prst="rect">
              <a:avLst/>
            </a:prstGeom>
            <a:noFill/>
          </p:spPr>
          <p:txBody>
            <a:bodyPr wrap="square" rtlCol="0">
              <a:spAutoFit/>
            </a:bodyPr>
            <a:lstStyle/>
            <a:p>
              <a:r>
                <a:rPr lang="nl-BE" dirty="0">
                  <a:solidFill>
                    <a:schemeClr val="accent1">
                      <a:lumMod val="50000"/>
                    </a:schemeClr>
                  </a:solidFill>
                </a:rPr>
                <a:t>9</a:t>
              </a:r>
              <a:endParaRPr lang="en-GB" dirty="0">
                <a:solidFill>
                  <a:schemeClr val="accent1">
                    <a:lumMod val="50000"/>
                  </a:schemeClr>
                </a:solidFill>
              </a:endParaRPr>
            </a:p>
          </p:txBody>
        </p:sp>
        <p:sp>
          <p:nvSpPr>
            <p:cNvPr id="33" name="TextBox 32">
              <a:extLst>
                <a:ext uri="{FF2B5EF4-FFF2-40B4-BE49-F238E27FC236}">
                  <a16:creationId xmlns:a16="http://schemas.microsoft.com/office/drawing/2014/main" id="{E1CA470B-77F0-7756-8228-F3E22F29B28B}"/>
                </a:ext>
              </a:extLst>
            </p:cNvPr>
            <p:cNvSpPr txBox="1"/>
            <p:nvPr/>
          </p:nvSpPr>
          <p:spPr>
            <a:xfrm>
              <a:off x="5603578" y="5688048"/>
              <a:ext cx="506378" cy="369332"/>
            </a:xfrm>
            <a:prstGeom prst="rect">
              <a:avLst/>
            </a:prstGeom>
            <a:noFill/>
          </p:spPr>
          <p:txBody>
            <a:bodyPr wrap="square" rtlCol="0">
              <a:spAutoFit/>
            </a:bodyPr>
            <a:lstStyle/>
            <a:p>
              <a:r>
                <a:rPr lang="nl-BE" dirty="0">
                  <a:solidFill>
                    <a:schemeClr val="accent1">
                      <a:lumMod val="50000"/>
                    </a:schemeClr>
                  </a:solidFill>
                </a:rPr>
                <a:t>10</a:t>
              </a:r>
              <a:endParaRPr lang="en-GB" dirty="0">
                <a:solidFill>
                  <a:schemeClr val="accent1">
                    <a:lumMod val="50000"/>
                  </a:schemeClr>
                </a:solidFill>
              </a:endParaRPr>
            </a:p>
          </p:txBody>
        </p:sp>
      </p:grpSp>
    </p:spTree>
    <p:extLst>
      <p:ext uri="{BB962C8B-B14F-4D97-AF65-F5344CB8AC3E}">
        <p14:creationId xmlns:p14="http://schemas.microsoft.com/office/powerpoint/2010/main" val="82693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CD8D-0664-9922-FA6B-69F34E9BE1A3}"/>
              </a:ext>
            </a:extLst>
          </p:cNvPr>
          <p:cNvSpPr>
            <a:spLocks noGrp="1"/>
          </p:cNvSpPr>
          <p:nvPr>
            <p:ph type="title"/>
          </p:nvPr>
        </p:nvSpPr>
        <p:spPr/>
        <p:txBody>
          <a:bodyPr>
            <a:normAutofit fontScale="90000"/>
          </a:bodyPr>
          <a:lstStyle/>
          <a:p>
            <a:r>
              <a:rPr lang="nl-BE" dirty="0" err="1"/>
              <a:t>Overlay</a:t>
            </a:r>
            <a:r>
              <a:rPr lang="nl-BE" dirty="0"/>
              <a:t> Analysis</a:t>
            </a:r>
            <a:endParaRPr lang="en-BE" dirty="0"/>
          </a:p>
        </p:txBody>
      </p:sp>
      <p:pic>
        <p:nvPicPr>
          <p:cNvPr id="7" name="Picture 6" descr="A number with different colors&#10;&#10;Description automatically generated with medium confidence">
            <a:extLst>
              <a:ext uri="{FF2B5EF4-FFF2-40B4-BE49-F238E27FC236}">
                <a16:creationId xmlns:a16="http://schemas.microsoft.com/office/drawing/2014/main" id="{BC10488D-EC36-4B94-E150-196A326BA9BA}"/>
              </a:ext>
            </a:extLst>
          </p:cNvPr>
          <p:cNvPicPr>
            <a:picLocks noChangeAspect="1"/>
          </p:cNvPicPr>
          <p:nvPr/>
        </p:nvPicPr>
        <p:blipFill>
          <a:blip r:embed="rId2"/>
          <a:stretch>
            <a:fillRect/>
          </a:stretch>
        </p:blipFill>
        <p:spPr>
          <a:xfrm>
            <a:off x="5244150" y="5393694"/>
            <a:ext cx="734943" cy="612452"/>
          </a:xfrm>
          <a:prstGeom prst="rect">
            <a:avLst/>
          </a:prstGeom>
        </p:spPr>
      </p:pic>
      <p:pic>
        <p:nvPicPr>
          <p:cNvPr id="8" name="Picture 7">
            <a:extLst>
              <a:ext uri="{FF2B5EF4-FFF2-40B4-BE49-F238E27FC236}">
                <a16:creationId xmlns:a16="http://schemas.microsoft.com/office/drawing/2014/main" id="{34D6A219-674A-FBAA-8FC2-9B59D6AA6A13}"/>
              </a:ext>
            </a:extLst>
          </p:cNvPr>
          <p:cNvPicPr>
            <a:picLocks noChangeAspect="1"/>
          </p:cNvPicPr>
          <p:nvPr/>
        </p:nvPicPr>
        <p:blipFill>
          <a:blip r:embed="rId3"/>
          <a:srcRect/>
          <a:stretch/>
        </p:blipFill>
        <p:spPr>
          <a:xfrm>
            <a:off x="68096" y="2442616"/>
            <a:ext cx="5165257" cy="3563530"/>
          </a:xfrm>
          <a:prstGeom prst="rect">
            <a:avLst/>
          </a:prstGeom>
        </p:spPr>
      </p:pic>
      <p:pic>
        <p:nvPicPr>
          <p:cNvPr id="9" name="Picture 8" descr="A map of a city&#10;&#10;Description automatically generated">
            <a:extLst>
              <a:ext uri="{FF2B5EF4-FFF2-40B4-BE49-F238E27FC236}">
                <a16:creationId xmlns:a16="http://schemas.microsoft.com/office/drawing/2014/main" id="{0062026C-7D20-257A-B2E6-A6A405E8B518}"/>
              </a:ext>
            </a:extLst>
          </p:cNvPr>
          <p:cNvPicPr>
            <a:picLocks noChangeAspect="1"/>
          </p:cNvPicPr>
          <p:nvPr/>
        </p:nvPicPr>
        <p:blipFill>
          <a:blip r:embed="rId4"/>
          <a:stretch>
            <a:fillRect/>
          </a:stretch>
        </p:blipFill>
        <p:spPr>
          <a:xfrm>
            <a:off x="6009346" y="2392944"/>
            <a:ext cx="5165258" cy="3619848"/>
          </a:xfrm>
          <a:prstGeom prst="rect">
            <a:avLst/>
          </a:prstGeom>
        </p:spPr>
      </p:pic>
      <p:pic>
        <p:nvPicPr>
          <p:cNvPr id="10" name="Picture 9" descr="A list of different colors&#10;&#10;Description automatically generated">
            <a:extLst>
              <a:ext uri="{FF2B5EF4-FFF2-40B4-BE49-F238E27FC236}">
                <a16:creationId xmlns:a16="http://schemas.microsoft.com/office/drawing/2014/main" id="{EA859962-B887-C184-E97D-116117183B5B}"/>
              </a:ext>
            </a:extLst>
          </p:cNvPr>
          <p:cNvPicPr>
            <a:picLocks noChangeAspect="1"/>
          </p:cNvPicPr>
          <p:nvPr/>
        </p:nvPicPr>
        <p:blipFill rotWithShape="1">
          <a:blip r:embed="rId5"/>
          <a:srcRect t="638" r="31769"/>
          <a:stretch/>
        </p:blipFill>
        <p:spPr>
          <a:xfrm>
            <a:off x="11174604" y="2733962"/>
            <a:ext cx="968756" cy="3278830"/>
          </a:xfrm>
          <a:prstGeom prst="rect">
            <a:avLst/>
          </a:prstGeom>
        </p:spPr>
      </p:pic>
      <p:sp>
        <p:nvSpPr>
          <p:cNvPr id="11" name="TextBox 10">
            <a:extLst>
              <a:ext uri="{FF2B5EF4-FFF2-40B4-BE49-F238E27FC236}">
                <a16:creationId xmlns:a16="http://schemas.microsoft.com/office/drawing/2014/main" id="{86FCB7C8-416F-BA96-290E-7FE6FFFC2FAD}"/>
              </a:ext>
            </a:extLst>
          </p:cNvPr>
          <p:cNvSpPr txBox="1"/>
          <p:nvPr/>
        </p:nvSpPr>
        <p:spPr>
          <a:xfrm>
            <a:off x="68096" y="1997491"/>
            <a:ext cx="5039869" cy="369332"/>
          </a:xfrm>
          <a:prstGeom prst="rect">
            <a:avLst/>
          </a:prstGeom>
          <a:noFill/>
        </p:spPr>
        <p:txBody>
          <a:bodyPr wrap="square" rtlCol="0">
            <a:spAutoFit/>
          </a:bodyPr>
          <a:lstStyle/>
          <a:p>
            <a:r>
              <a:rPr lang="nl-BE" dirty="0"/>
              <a:t>Roof </a:t>
            </a:r>
            <a:r>
              <a:rPr lang="nl-BE" dirty="0" err="1"/>
              <a:t>slopes</a:t>
            </a:r>
            <a:endParaRPr lang="en-BE" dirty="0"/>
          </a:p>
        </p:txBody>
      </p:sp>
      <p:sp>
        <p:nvSpPr>
          <p:cNvPr id="12" name="TextBox 11">
            <a:extLst>
              <a:ext uri="{FF2B5EF4-FFF2-40B4-BE49-F238E27FC236}">
                <a16:creationId xmlns:a16="http://schemas.microsoft.com/office/drawing/2014/main" id="{0F514C59-601D-5D2B-CF12-52A935B475A8}"/>
              </a:ext>
            </a:extLst>
          </p:cNvPr>
          <p:cNvSpPr txBox="1"/>
          <p:nvPr/>
        </p:nvSpPr>
        <p:spPr>
          <a:xfrm>
            <a:off x="5979093" y="1997491"/>
            <a:ext cx="5039869" cy="369332"/>
          </a:xfrm>
          <a:prstGeom prst="rect">
            <a:avLst/>
          </a:prstGeom>
          <a:noFill/>
        </p:spPr>
        <p:txBody>
          <a:bodyPr wrap="square" rtlCol="0">
            <a:spAutoFit/>
          </a:bodyPr>
          <a:lstStyle/>
          <a:p>
            <a:r>
              <a:rPr lang="nl-BE" dirty="0"/>
              <a:t>Roof </a:t>
            </a:r>
            <a:r>
              <a:rPr lang="nl-BE" dirty="0" err="1"/>
              <a:t>materials</a:t>
            </a:r>
            <a:endParaRPr lang="en-BE" dirty="0"/>
          </a:p>
        </p:txBody>
      </p:sp>
    </p:spTree>
    <p:extLst>
      <p:ext uri="{BB962C8B-B14F-4D97-AF65-F5344CB8AC3E}">
        <p14:creationId xmlns:p14="http://schemas.microsoft.com/office/powerpoint/2010/main" val="151422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D0D2-8AD8-990A-9C56-35A68B7E1AB6}"/>
              </a:ext>
            </a:extLst>
          </p:cNvPr>
          <p:cNvSpPr>
            <a:spLocks noGrp="1"/>
          </p:cNvSpPr>
          <p:nvPr>
            <p:ph type="title"/>
          </p:nvPr>
        </p:nvSpPr>
        <p:spPr/>
        <p:txBody>
          <a:bodyPr>
            <a:normAutofit fontScale="90000"/>
          </a:bodyPr>
          <a:lstStyle/>
          <a:p>
            <a:r>
              <a:rPr lang="nl-BE" dirty="0"/>
              <a:t>Green roof </a:t>
            </a:r>
            <a:r>
              <a:rPr lang="nl-BE" dirty="0" err="1"/>
              <a:t>suitability</a:t>
            </a:r>
            <a:endParaRPr lang="en-BE" dirty="0"/>
          </a:p>
        </p:txBody>
      </p:sp>
      <p:sp>
        <p:nvSpPr>
          <p:cNvPr id="3" name="Text Placeholder 2">
            <a:extLst>
              <a:ext uri="{FF2B5EF4-FFF2-40B4-BE49-F238E27FC236}">
                <a16:creationId xmlns:a16="http://schemas.microsoft.com/office/drawing/2014/main" id="{80C37703-120E-F039-EE88-B86F66B46935}"/>
              </a:ext>
            </a:extLst>
          </p:cNvPr>
          <p:cNvSpPr>
            <a:spLocks noGrp="1"/>
          </p:cNvSpPr>
          <p:nvPr>
            <p:ph type="body" sz="quarter" idx="10"/>
          </p:nvPr>
        </p:nvSpPr>
        <p:spPr>
          <a:xfrm>
            <a:off x="256979" y="1600496"/>
            <a:ext cx="3322800" cy="3127146"/>
          </a:xfrm>
        </p:spPr>
        <p:txBody>
          <a:bodyPr/>
          <a:lstStyle/>
          <a:p>
            <a:r>
              <a:rPr lang="nl-BE" dirty="0" err="1"/>
              <a:t>Selection</a:t>
            </a:r>
            <a:r>
              <a:rPr lang="nl-BE" dirty="0"/>
              <a:t> criteria:</a:t>
            </a:r>
          </a:p>
          <a:p>
            <a:pPr marL="342900" indent="-342900">
              <a:buFontTx/>
              <a:buChar char="-"/>
            </a:pPr>
            <a:r>
              <a:rPr lang="nl-BE" sz="1800" dirty="0"/>
              <a:t>Surface </a:t>
            </a:r>
            <a:r>
              <a:rPr lang="nl-BE" sz="1800" dirty="0" err="1"/>
              <a:t>material</a:t>
            </a:r>
            <a:endParaRPr lang="nl-BE" sz="1800" dirty="0"/>
          </a:p>
          <a:p>
            <a:pPr marL="342900" indent="-342900">
              <a:buFontTx/>
              <a:buChar char="-"/>
            </a:pPr>
            <a:r>
              <a:rPr lang="nl-BE" sz="1800" dirty="0"/>
              <a:t>Surface area </a:t>
            </a:r>
          </a:p>
          <a:p>
            <a:pPr marL="342900" indent="-342900">
              <a:buFontTx/>
              <a:buChar char="-"/>
            </a:pPr>
            <a:r>
              <a:rPr lang="nl-BE" sz="1800" dirty="0"/>
              <a:t>Roof </a:t>
            </a:r>
            <a:r>
              <a:rPr lang="nl-BE" sz="1800" dirty="0" err="1"/>
              <a:t>slope</a:t>
            </a:r>
            <a:endParaRPr lang="en-BE" sz="1800" dirty="0"/>
          </a:p>
        </p:txBody>
      </p:sp>
      <p:pic>
        <p:nvPicPr>
          <p:cNvPr id="6" name="Picture 5" descr="A map of a city&#10;&#10;Description automatically generated">
            <a:extLst>
              <a:ext uri="{FF2B5EF4-FFF2-40B4-BE49-F238E27FC236}">
                <a16:creationId xmlns:a16="http://schemas.microsoft.com/office/drawing/2014/main" id="{E013CC8F-287F-1558-72CF-87C1E9B0476C}"/>
              </a:ext>
            </a:extLst>
          </p:cNvPr>
          <p:cNvPicPr>
            <a:picLocks noChangeAspect="1"/>
          </p:cNvPicPr>
          <p:nvPr/>
        </p:nvPicPr>
        <p:blipFill>
          <a:blip r:embed="rId2"/>
          <a:stretch>
            <a:fillRect/>
          </a:stretch>
        </p:blipFill>
        <p:spPr>
          <a:xfrm>
            <a:off x="3721729" y="1529430"/>
            <a:ext cx="8470271" cy="5328571"/>
          </a:xfrm>
          <a:prstGeom prst="rect">
            <a:avLst/>
          </a:prstGeom>
        </p:spPr>
      </p:pic>
      <p:pic>
        <p:nvPicPr>
          <p:cNvPr id="8" name="Picture 7" descr="A green and black text&#10;&#10;Description automatically generated">
            <a:extLst>
              <a:ext uri="{FF2B5EF4-FFF2-40B4-BE49-F238E27FC236}">
                <a16:creationId xmlns:a16="http://schemas.microsoft.com/office/drawing/2014/main" id="{4CAD8E29-379A-82F6-3406-DD8CD227B00A}"/>
              </a:ext>
            </a:extLst>
          </p:cNvPr>
          <p:cNvPicPr>
            <a:picLocks noChangeAspect="1"/>
          </p:cNvPicPr>
          <p:nvPr/>
        </p:nvPicPr>
        <p:blipFill rotWithShape="1">
          <a:blip r:embed="rId3"/>
          <a:srcRect b="4474"/>
          <a:stretch/>
        </p:blipFill>
        <p:spPr>
          <a:xfrm>
            <a:off x="1452262" y="5826869"/>
            <a:ext cx="2482474" cy="914399"/>
          </a:xfrm>
          <a:prstGeom prst="rect">
            <a:avLst/>
          </a:prstGeom>
        </p:spPr>
      </p:pic>
    </p:spTree>
    <p:extLst>
      <p:ext uri="{BB962C8B-B14F-4D97-AF65-F5344CB8AC3E}">
        <p14:creationId xmlns:p14="http://schemas.microsoft.com/office/powerpoint/2010/main" val="270552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92-FBB4-5729-8A13-4D96A13E0697}"/>
              </a:ext>
            </a:extLst>
          </p:cNvPr>
          <p:cNvSpPr>
            <a:spLocks noGrp="1"/>
          </p:cNvSpPr>
          <p:nvPr>
            <p:ph type="title"/>
          </p:nvPr>
        </p:nvSpPr>
        <p:spPr/>
        <p:txBody>
          <a:bodyPr>
            <a:normAutofit fontScale="90000"/>
          </a:bodyPr>
          <a:lstStyle/>
          <a:p>
            <a:r>
              <a:rPr lang="en-BE" dirty="0"/>
              <a:t>Source</a:t>
            </a:r>
          </a:p>
        </p:txBody>
      </p:sp>
      <p:sp>
        <p:nvSpPr>
          <p:cNvPr id="4" name="Text Placeholder 3">
            <a:extLst>
              <a:ext uri="{FF2B5EF4-FFF2-40B4-BE49-F238E27FC236}">
                <a16:creationId xmlns:a16="http://schemas.microsoft.com/office/drawing/2014/main" id="{727B76EE-B574-589B-A005-516844731F87}"/>
              </a:ext>
            </a:extLst>
          </p:cNvPr>
          <p:cNvSpPr>
            <a:spLocks noGrp="1"/>
          </p:cNvSpPr>
          <p:nvPr>
            <p:ph type="body" sz="quarter" idx="11"/>
          </p:nvPr>
        </p:nvSpPr>
        <p:spPr>
          <a:xfrm>
            <a:off x="838200" y="1632016"/>
            <a:ext cx="10383795" cy="3440428"/>
          </a:xfrm>
        </p:spPr>
        <p:txBody>
          <a:bodyPr/>
          <a:lstStyle/>
          <a:p>
            <a:r>
              <a:rPr lang="nl-BE" dirty="0"/>
              <a:t>These </a:t>
            </a:r>
            <a:r>
              <a:rPr lang="nl-BE" dirty="0" err="1"/>
              <a:t>exercises</a:t>
            </a:r>
            <a:r>
              <a:rPr lang="nl-BE" dirty="0"/>
              <a:t> are </a:t>
            </a:r>
            <a:r>
              <a:rPr lang="nl-BE" dirty="0" err="1"/>
              <a:t>prepared</a:t>
            </a:r>
            <a:r>
              <a:rPr lang="nl-BE" dirty="0"/>
              <a:t> </a:t>
            </a:r>
            <a:r>
              <a:rPr lang="nl-BE" dirty="0" err="1"/>
              <a:t>using</a:t>
            </a:r>
            <a:r>
              <a:rPr lang="nl-BE" dirty="0"/>
              <a:t> data </a:t>
            </a:r>
            <a:r>
              <a:rPr lang="nl-BE" dirty="0" err="1"/>
              <a:t>from</a:t>
            </a:r>
            <a:r>
              <a:rPr lang="nl-BE" dirty="0"/>
              <a:t> </a:t>
            </a:r>
            <a:r>
              <a:rPr lang="nl-BE" dirty="0" err="1"/>
              <a:t>the</a:t>
            </a:r>
            <a:r>
              <a:rPr lang="nl-BE" dirty="0"/>
              <a:t> Urban Data </a:t>
            </a:r>
            <a:r>
              <a:rPr lang="nl-BE" dirty="0" err="1"/>
              <a:t>Spaces</a:t>
            </a:r>
            <a:r>
              <a:rPr lang="nl-BE" dirty="0"/>
              <a:t> </a:t>
            </a:r>
            <a:r>
              <a:rPr lang="nl-BE" dirty="0" err="1"/>
              <a:t>for</a:t>
            </a:r>
            <a:r>
              <a:rPr lang="nl-BE" dirty="0"/>
              <a:t> </a:t>
            </a:r>
            <a:r>
              <a:rPr lang="nl-BE" dirty="0" err="1"/>
              <a:t>the</a:t>
            </a:r>
            <a:r>
              <a:rPr lang="nl-BE" dirty="0"/>
              <a:t> Green Deal project (USAGE)</a:t>
            </a:r>
          </a:p>
        </p:txBody>
      </p:sp>
    </p:spTree>
    <p:extLst>
      <p:ext uri="{BB962C8B-B14F-4D97-AF65-F5344CB8AC3E}">
        <p14:creationId xmlns:p14="http://schemas.microsoft.com/office/powerpoint/2010/main" val="153017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C252-2094-AC61-43C4-12D93D25A7A4}"/>
              </a:ext>
            </a:extLst>
          </p:cNvPr>
          <p:cNvSpPr>
            <a:spLocks noGrp="1"/>
          </p:cNvSpPr>
          <p:nvPr>
            <p:ph type="title"/>
          </p:nvPr>
        </p:nvSpPr>
        <p:spPr/>
        <p:txBody>
          <a:bodyPr>
            <a:normAutofit fontScale="90000"/>
          </a:bodyPr>
          <a:lstStyle/>
          <a:p>
            <a:r>
              <a:rPr lang="nl-BE" dirty="0"/>
              <a:t>Learning </a:t>
            </a:r>
            <a:r>
              <a:rPr lang="nl-BE" dirty="0" err="1"/>
              <a:t>Objectives</a:t>
            </a:r>
            <a:endParaRPr lang="en-BE" dirty="0"/>
          </a:p>
        </p:txBody>
      </p:sp>
      <p:sp>
        <p:nvSpPr>
          <p:cNvPr id="5" name="Text Placeholder 2">
            <a:extLst>
              <a:ext uri="{FF2B5EF4-FFF2-40B4-BE49-F238E27FC236}">
                <a16:creationId xmlns:a16="http://schemas.microsoft.com/office/drawing/2014/main" id="{A4386935-697C-402A-23D8-0BB5BE317505}"/>
              </a:ext>
            </a:extLst>
          </p:cNvPr>
          <p:cNvSpPr>
            <a:spLocks noGrp="1"/>
          </p:cNvSpPr>
          <p:nvPr>
            <p:ph type="body" sz="quarter" idx="10"/>
          </p:nvPr>
        </p:nvSpPr>
        <p:spPr>
          <a:xfrm>
            <a:off x="569343" y="1713915"/>
            <a:ext cx="10675061" cy="4170800"/>
          </a:xfrm>
        </p:spPr>
        <p:txBody>
          <a:bodyPr>
            <a:normAutofit/>
          </a:bodyPr>
          <a:lstStyle/>
          <a:p>
            <a:r>
              <a:rPr lang="en-BE" dirty="0"/>
              <a:t>At the end of the course the participants should be able</a:t>
            </a:r>
            <a:r>
              <a:rPr lang="nl-BE" dirty="0"/>
              <a:t> </a:t>
            </a:r>
            <a:r>
              <a:rPr lang="nl-BE" dirty="0" err="1"/>
              <a:t>to</a:t>
            </a:r>
            <a:r>
              <a:rPr lang="en-BE" dirty="0"/>
              <a:t>:</a:t>
            </a:r>
          </a:p>
          <a:p>
            <a:pPr marL="342900" indent="-342900">
              <a:buFontTx/>
              <a:buChar char="-"/>
            </a:pPr>
            <a:r>
              <a:rPr lang="nl-BE" dirty="0" err="1"/>
              <a:t>Work</a:t>
            </a:r>
            <a:r>
              <a:rPr lang="nl-BE" dirty="0"/>
              <a:t> </a:t>
            </a:r>
            <a:r>
              <a:rPr lang="nl-BE" dirty="0" err="1"/>
              <a:t>with</a:t>
            </a:r>
            <a:r>
              <a:rPr lang="nl-BE" dirty="0"/>
              <a:t> </a:t>
            </a:r>
            <a:r>
              <a:rPr lang="nl-BE" dirty="0" err="1"/>
              <a:t>the</a:t>
            </a:r>
            <a:r>
              <a:rPr lang="nl-BE" dirty="0"/>
              <a:t> machine </a:t>
            </a:r>
            <a:r>
              <a:rPr lang="nl-BE" dirty="0" err="1"/>
              <a:t>learning</a:t>
            </a:r>
            <a:r>
              <a:rPr lang="nl-BE" dirty="0"/>
              <a:t> </a:t>
            </a:r>
            <a:r>
              <a:rPr lang="nl-BE" dirty="0" err="1"/>
              <a:t>plugin</a:t>
            </a:r>
            <a:r>
              <a:rPr lang="nl-BE" dirty="0"/>
              <a:t> in QGIS</a:t>
            </a:r>
          </a:p>
          <a:p>
            <a:pPr marL="342900" indent="-342900">
              <a:buFontTx/>
              <a:buChar char="-"/>
            </a:pPr>
            <a:r>
              <a:rPr lang="nl-BE" dirty="0" err="1"/>
              <a:t>Perform</a:t>
            </a:r>
            <a:r>
              <a:rPr lang="nl-BE" dirty="0"/>
              <a:t> </a:t>
            </a:r>
            <a:r>
              <a:rPr lang="nl-BE" dirty="0" err="1"/>
              <a:t>exploratory</a:t>
            </a:r>
            <a:r>
              <a:rPr lang="nl-BE" dirty="0"/>
              <a:t> image analysis </a:t>
            </a:r>
            <a:r>
              <a:rPr lang="nl-BE" dirty="0" err="1"/>
              <a:t>using</a:t>
            </a:r>
            <a:r>
              <a:rPr lang="nl-BE" dirty="0"/>
              <a:t> band </a:t>
            </a:r>
            <a:r>
              <a:rPr lang="nl-BE" dirty="0" err="1"/>
              <a:t>combinations</a:t>
            </a:r>
            <a:endParaRPr lang="nl-BE" dirty="0"/>
          </a:p>
          <a:p>
            <a:pPr marL="342900" indent="-342900">
              <a:buFontTx/>
              <a:buChar char="-"/>
            </a:pPr>
            <a:r>
              <a:rPr lang="nl-BE" dirty="0"/>
              <a:t>Understand a basic machine </a:t>
            </a:r>
            <a:r>
              <a:rPr lang="nl-BE" dirty="0" err="1"/>
              <a:t>learning</a:t>
            </a:r>
            <a:r>
              <a:rPr lang="nl-BE" dirty="0"/>
              <a:t> workflow</a:t>
            </a:r>
          </a:p>
          <a:p>
            <a:pPr marL="342900" indent="-342900">
              <a:buFontTx/>
              <a:buChar char="-"/>
            </a:pPr>
            <a:r>
              <a:rPr lang="nl-BE" dirty="0" err="1"/>
              <a:t>Prepare</a:t>
            </a:r>
            <a:r>
              <a:rPr lang="nl-BE" dirty="0"/>
              <a:t> image </a:t>
            </a:r>
            <a:r>
              <a:rPr lang="nl-BE" dirty="0" err="1"/>
              <a:t>classification</a:t>
            </a:r>
            <a:r>
              <a:rPr lang="nl-BE" dirty="0"/>
              <a:t> </a:t>
            </a:r>
            <a:r>
              <a:rPr lang="nl-BE" dirty="0" err="1"/>
              <a:t>results</a:t>
            </a:r>
            <a:r>
              <a:rPr lang="nl-BE" dirty="0"/>
              <a:t> </a:t>
            </a:r>
            <a:r>
              <a:rPr lang="nl-BE" dirty="0" err="1"/>
              <a:t>with</a:t>
            </a:r>
            <a:r>
              <a:rPr lang="nl-BE" dirty="0"/>
              <a:t> </a:t>
            </a:r>
            <a:r>
              <a:rPr lang="nl-BE" dirty="0" err="1"/>
              <a:t>symbology</a:t>
            </a:r>
            <a:endParaRPr lang="nl-BE" dirty="0"/>
          </a:p>
          <a:p>
            <a:pPr marL="342900" indent="-342900">
              <a:buFontTx/>
              <a:buChar char="-"/>
            </a:pPr>
            <a:r>
              <a:rPr lang="nl-BE" dirty="0" err="1"/>
              <a:t>Convertion</a:t>
            </a:r>
            <a:r>
              <a:rPr lang="nl-BE" dirty="0"/>
              <a:t> of data </a:t>
            </a:r>
            <a:r>
              <a:rPr lang="nl-BE" dirty="0" err="1"/>
              <a:t>from</a:t>
            </a:r>
            <a:r>
              <a:rPr lang="nl-BE" dirty="0"/>
              <a:t> raster </a:t>
            </a:r>
            <a:r>
              <a:rPr lang="nl-BE" dirty="0" err="1"/>
              <a:t>to</a:t>
            </a:r>
            <a:r>
              <a:rPr lang="nl-BE" dirty="0"/>
              <a:t> vector formats</a:t>
            </a:r>
          </a:p>
          <a:p>
            <a:pPr marL="342900" indent="-342900">
              <a:buFontTx/>
              <a:buChar char="-"/>
            </a:pPr>
            <a:endParaRPr lang="en-BE" dirty="0"/>
          </a:p>
        </p:txBody>
      </p:sp>
    </p:spTree>
    <p:extLst>
      <p:ext uri="{BB962C8B-B14F-4D97-AF65-F5344CB8AC3E}">
        <p14:creationId xmlns:p14="http://schemas.microsoft.com/office/powerpoint/2010/main" val="142765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fferent colors of different bands&#10;&#10;Description automatically generated">
            <a:extLst>
              <a:ext uri="{FF2B5EF4-FFF2-40B4-BE49-F238E27FC236}">
                <a16:creationId xmlns:a16="http://schemas.microsoft.com/office/drawing/2014/main" id="{975CB2F9-C402-95D1-6E68-9232167CE042}"/>
              </a:ext>
            </a:extLst>
          </p:cNvPr>
          <p:cNvPicPr>
            <a:picLocks noChangeAspect="1"/>
          </p:cNvPicPr>
          <p:nvPr/>
        </p:nvPicPr>
        <p:blipFill>
          <a:blip r:embed="rId2"/>
          <a:stretch>
            <a:fillRect/>
          </a:stretch>
        </p:blipFill>
        <p:spPr>
          <a:xfrm>
            <a:off x="4733431" y="1187319"/>
            <a:ext cx="7458569" cy="5270204"/>
          </a:xfrm>
          <a:prstGeom prst="rect">
            <a:avLst/>
          </a:prstGeom>
        </p:spPr>
      </p:pic>
      <p:sp>
        <p:nvSpPr>
          <p:cNvPr id="6" name="Title 1">
            <a:extLst>
              <a:ext uri="{FF2B5EF4-FFF2-40B4-BE49-F238E27FC236}">
                <a16:creationId xmlns:a16="http://schemas.microsoft.com/office/drawing/2014/main" id="{AB1482CA-7B46-85CA-B0F1-DEB96F271191}"/>
              </a:ext>
            </a:extLst>
          </p:cNvPr>
          <p:cNvSpPr>
            <a:spLocks noGrp="1"/>
          </p:cNvSpPr>
          <p:nvPr>
            <p:ph type="title"/>
          </p:nvPr>
        </p:nvSpPr>
        <p:spPr>
          <a:xfrm>
            <a:off x="838200" y="845208"/>
            <a:ext cx="9353724" cy="684222"/>
          </a:xfrm>
        </p:spPr>
        <p:txBody>
          <a:bodyPr>
            <a:normAutofit fontScale="90000"/>
          </a:bodyPr>
          <a:lstStyle/>
          <a:p>
            <a:r>
              <a:rPr lang="nl-BE" dirty="0"/>
              <a:t>Image data</a:t>
            </a:r>
            <a:endParaRPr lang="en-BE" dirty="0"/>
          </a:p>
        </p:txBody>
      </p:sp>
      <p:pic>
        <p:nvPicPr>
          <p:cNvPr id="3" name="Picture 2" descr="An aerial view of a city&#10;&#10;Description automatically generated">
            <a:extLst>
              <a:ext uri="{FF2B5EF4-FFF2-40B4-BE49-F238E27FC236}">
                <a16:creationId xmlns:a16="http://schemas.microsoft.com/office/drawing/2014/main" id="{CDAC9801-CF56-B213-1826-DE4C598C0665}"/>
              </a:ext>
            </a:extLst>
          </p:cNvPr>
          <p:cNvPicPr>
            <a:picLocks noChangeAspect="1"/>
          </p:cNvPicPr>
          <p:nvPr/>
        </p:nvPicPr>
        <p:blipFill rotWithShape="1">
          <a:blip r:embed="rId3"/>
          <a:srcRect l="4144"/>
          <a:stretch/>
        </p:blipFill>
        <p:spPr>
          <a:xfrm>
            <a:off x="68094" y="1529430"/>
            <a:ext cx="4400145" cy="5240151"/>
          </a:xfrm>
          <a:prstGeom prst="rect">
            <a:avLst/>
          </a:prstGeom>
        </p:spPr>
      </p:pic>
    </p:spTree>
    <p:extLst>
      <p:ext uri="{BB962C8B-B14F-4D97-AF65-F5344CB8AC3E}">
        <p14:creationId xmlns:p14="http://schemas.microsoft.com/office/powerpoint/2010/main" val="339744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ube with different colors&#10;&#10;Description automatically generated with medium confidence">
            <a:extLst>
              <a:ext uri="{FF2B5EF4-FFF2-40B4-BE49-F238E27FC236}">
                <a16:creationId xmlns:a16="http://schemas.microsoft.com/office/drawing/2014/main" id="{7761F671-E799-9E47-5BCF-6EC848DDBEFC}"/>
              </a:ext>
            </a:extLst>
          </p:cNvPr>
          <p:cNvPicPr>
            <a:picLocks noChangeAspect="1"/>
          </p:cNvPicPr>
          <p:nvPr/>
        </p:nvPicPr>
        <p:blipFill>
          <a:blip r:embed="rId2"/>
          <a:stretch>
            <a:fillRect/>
          </a:stretch>
        </p:blipFill>
        <p:spPr>
          <a:xfrm>
            <a:off x="1308218" y="2358957"/>
            <a:ext cx="9575564" cy="3175887"/>
          </a:xfrm>
          <a:prstGeom prst="rect">
            <a:avLst/>
          </a:prstGeom>
        </p:spPr>
      </p:pic>
      <p:sp>
        <p:nvSpPr>
          <p:cNvPr id="7" name="Title 1">
            <a:extLst>
              <a:ext uri="{FF2B5EF4-FFF2-40B4-BE49-F238E27FC236}">
                <a16:creationId xmlns:a16="http://schemas.microsoft.com/office/drawing/2014/main" id="{722CAD75-D2C3-855A-DE76-105F3F8BEE7B}"/>
              </a:ext>
            </a:extLst>
          </p:cNvPr>
          <p:cNvSpPr>
            <a:spLocks noGrp="1"/>
          </p:cNvSpPr>
          <p:nvPr>
            <p:ph type="title"/>
          </p:nvPr>
        </p:nvSpPr>
        <p:spPr>
          <a:xfrm>
            <a:off x="838200" y="845208"/>
            <a:ext cx="9987952" cy="684222"/>
          </a:xfrm>
        </p:spPr>
        <p:txBody>
          <a:bodyPr>
            <a:normAutofit fontScale="90000"/>
          </a:bodyPr>
          <a:lstStyle/>
          <a:p>
            <a:r>
              <a:rPr lang="nl-BE" dirty="0" err="1"/>
              <a:t>Hyperspectral</a:t>
            </a:r>
            <a:r>
              <a:rPr lang="nl-BE" dirty="0"/>
              <a:t> Image </a:t>
            </a:r>
            <a:r>
              <a:rPr lang="nl-BE" dirty="0" err="1"/>
              <a:t>cube</a:t>
            </a:r>
            <a:endParaRPr lang="en-BE" dirty="0"/>
          </a:p>
        </p:txBody>
      </p:sp>
    </p:spTree>
    <p:extLst>
      <p:ext uri="{BB962C8B-B14F-4D97-AF65-F5344CB8AC3E}">
        <p14:creationId xmlns:p14="http://schemas.microsoft.com/office/powerpoint/2010/main" val="307522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4C81-C63E-1C7D-74C3-81F9DC44C7E8}"/>
              </a:ext>
            </a:extLst>
          </p:cNvPr>
          <p:cNvSpPr>
            <a:spLocks noGrp="1"/>
          </p:cNvSpPr>
          <p:nvPr>
            <p:ph type="title"/>
          </p:nvPr>
        </p:nvSpPr>
        <p:spPr>
          <a:xfrm>
            <a:off x="838200" y="845208"/>
            <a:ext cx="9987952" cy="684222"/>
          </a:xfrm>
        </p:spPr>
        <p:txBody>
          <a:bodyPr>
            <a:normAutofit fontScale="90000"/>
          </a:bodyPr>
          <a:lstStyle/>
          <a:p>
            <a:r>
              <a:rPr lang="nl-BE" dirty="0"/>
              <a:t>Bands </a:t>
            </a:r>
            <a:r>
              <a:rPr lang="nl-BE" dirty="0" err="1"/>
              <a:t>across</a:t>
            </a:r>
            <a:r>
              <a:rPr lang="nl-BE" dirty="0"/>
              <a:t> </a:t>
            </a:r>
            <a:r>
              <a:rPr lang="nl-BE" dirty="0" err="1"/>
              <a:t>the</a:t>
            </a:r>
            <a:r>
              <a:rPr lang="nl-BE" dirty="0"/>
              <a:t> </a:t>
            </a:r>
            <a:r>
              <a:rPr lang="nl-BE" dirty="0" err="1"/>
              <a:t>Electromagnetic</a:t>
            </a:r>
            <a:r>
              <a:rPr lang="nl-BE" dirty="0"/>
              <a:t> Spectrum</a:t>
            </a:r>
            <a:endParaRPr lang="en-BE" dirty="0"/>
          </a:p>
        </p:txBody>
      </p:sp>
      <p:pic>
        <p:nvPicPr>
          <p:cNvPr id="7" name="Picture 16">
            <a:extLst>
              <a:ext uri="{FF2B5EF4-FFF2-40B4-BE49-F238E27FC236}">
                <a16:creationId xmlns:a16="http://schemas.microsoft.com/office/drawing/2014/main" id="{8B480EAC-086D-F117-D74B-AEBC24976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 r="35"/>
          <a:stretch>
            <a:fillRect/>
          </a:stretch>
        </p:blipFill>
        <p:spPr bwMode="auto">
          <a:xfrm>
            <a:off x="838200" y="2026656"/>
            <a:ext cx="9697464" cy="4467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04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19B2-A893-2545-5E76-3663643374AD}"/>
              </a:ext>
            </a:extLst>
          </p:cNvPr>
          <p:cNvSpPr>
            <a:spLocks noGrp="1"/>
          </p:cNvSpPr>
          <p:nvPr>
            <p:ph type="title"/>
          </p:nvPr>
        </p:nvSpPr>
        <p:spPr/>
        <p:txBody>
          <a:bodyPr>
            <a:normAutofit fontScale="90000"/>
          </a:bodyPr>
          <a:lstStyle/>
          <a:p>
            <a:r>
              <a:rPr lang="nl-BE" dirty="0"/>
              <a:t>Image Processing Tools</a:t>
            </a:r>
            <a:endParaRPr lang="en-BE" dirty="0"/>
          </a:p>
        </p:txBody>
      </p:sp>
      <p:sp>
        <p:nvSpPr>
          <p:cNvPr id="3" name="Text Placeholder 2">
            <a:extLst>
              <a:ext uri="{FF2B5EF4-FFF2-40B4-BE49-F238E27FC236}">
                <a16:creationId xmlns:a16="http://schemas.microsoft.com/office/drawing/2014/main" id="{02AC3FE7-CFF6-F523-2BE0-E231E776EE46}"/>
              </a:ext>
            </a:extLst>
          </p:cNvPr>
          <p:cNvSpPr>
            <a:spLocks noGrp="1"/>
          </p:cNvSpPr>
          <p:nvPr>
            <p:ph type="body" sz="quarter" idx="10"/>
          </p:nvPr>
        </p:nvSpPr>
        <p:spPr/>
        <p:txBody>
          <a:bodyPr/>
          <a:lstStyle/>
          <a:p>
            <a:r>
              <a:rPr lang="nl-BE" dirty="0"/>
              <a:t>Tools</a:t>
            </a:r>
            <a:endParaRPr lang="en-BE" dirty="0"/>
          </a:p>
        </p:txBody>
      </p:sp>
      <p:sp>
        <p:nvSpPr>
          <p:cNvPr id="4" name="Text Placeholder 3">
            <a:extLst>
              <a:ext uri="{FF2B5EF4-FFF2-40B4-BE49-F238E27FC236}">
                <a16:creationId xmlns:a16="http://schemas.microsoft.com/office/drawing/2014/main" id="{435675E4-2007-C7A1-F444-8C1502D6EAB8}"/>
              </a:ext>
            </a:extLst>
          </p:cNvPr>
          <p:cNvSpPr>
            <a:spLocks noGrp="1"/>
          </p:cNvSpPr>
          <p:nvPr>
            <p:ph type="body" sz="quarter" idx="11"/>
          </p:nvPr>
        </p:nvSpPr>
        <p:spPr>
          <a:xfrm>
            <a:off x="838200" y="2083468"/>
            <a:ext cx="10383795" cy="3440428"/>
          </a:xfrm>
        </p:spPr>
        <p:txBody>
          <a:bodyPr>
            <a:normAutofit/>
          </a:bodyPr>
          <a:lstStyle/>
          <a:p>
            <a:r>
              <a:rPr lang="en-BE" sz="1800" dirty="0"/>
              <a:t>ENVI- Popular proprietary software</a:t>
            </a:r>
            <a:r>
              <a:rPr lang="nl-BE" sz="1800" dirty="0"/>
              <a:t>, </a:t>
            </a:r>
            <a:r>
              <a:rPr lang="nl-BE" sz="1800" dirty="0" err="1"/>
              <a:t>used</a:t>
            </a:r>
            <a:r>
              <a:rPr lang="nl-BE" sz="1800" dirty="0"/>
              <a:t> </a:t>
            </a:r>
            <a:r>
              <a:rPr lang="nl-BE" sz="1800" dirty="0" err="1"/>
              <a:t>widely</a:t>
            </a:r>
            <a:r>
              <a:rPr lang="nl-BE" sz="1800" dirty="0"/>
              <a:t> in </a:t>
            </a:r>
            <a:r>
              <a:rPr lang="nl-BE" sz="1800" dirty="0" err="1"/>
              <a:t>industry</a:t>
            </a:r>
            <a:endParaRPr lang="en-BE" sz="1800" dirty="0"/>
          </a:p>
          <a:p>
            <a:r>
              <a:rPr lang="en-BE" sz="1800" dirty="0"/>
              <a:t>QGIS Plugins:- </a:t>
            </a:r>
          </a:p>
          <a:p>
            <a:pPr marL="285750" indent="-285750">
              <a:buFont typeface="Arial" panose="020B0604020202020204" pitchFamily="34" charset="0"/>
              <a:buChar char="•"/>
            </a:pPr>
            <a:r>
              <a:rPr lang="en-BE" sz="1800" dirty="0"/>
              <a:t>E</a:t>
            </a:r>
            <a:r>
              <a:rPr lang="nl-BE" sz="1800" dirty="0"/>
              <a:t>n-</a:t>
            </a:r>
            <a:r>
              <a:rPr lang="en-BE" sz="1800" dirty="0"/>
              <a:t>Map Box – </a:t>
            </a:r>
            <a:r>
              <a:rPr lang="nl-BE" sz="1800" dirty="0"/>
              <a:t>Open source, </a:t>
            </a:r>
            <a:r>
              <a:rPr lang="en-BE" sz="1800" dirty="0"/>
              <a:t>Regularly maintained</a:t>
            </a:r>
          </a:p>
          <a:p>
            <a:r>
              <a:rPr lang="en-BE" sz="1800" dirty="0"/>
              <a:t>Python: Wide variety of libraries e.g. machine learning libraries, hyperspectral</a:t>
            </a:r>
            <a:r>
              <a:rPr lang="nl-BE" sz="1800" dirty="0"/>
              <a:t> data</a:t>
            </a:r>
            <a:r>
              <a:rPr lang="en-BE" sz="1800" dirty="0"/>
              <a:t> libraries, geospatial libraries</a:t>
            </a:r>
            <a:r>
              <a:rPr lang="nl-BE" sz="1800" dirty="0"/>
              <a:t>. </a:t>
            </a:r>
            <a:r>
              <a:rPr lang="en-BE" sz="1800" dirty="0"/>
              <a:t>Python </a:t>
            </a:r>
            <a:r>
              <a:rPr lang="nl-BE" sz="1800" dirty="0"/>
              <a:t> is </a:t>
            </a:r>
            <a:r>
              <a:rPr lang="nl-BE" sz="1800" dirty="0" err="1"/>
              <a:t>also</a:t>
            </a:r>
            <a:r>
              <a:rPr lang="nl-BE" sz="1800" dirty="0"/>
              <a:t> </a:t>
            </a:r>
            <a:r>
              <a:rPr lang="en-BE" sz="1800" dirty="0"/>
              <a:t>incorporated into GIS software back-end</a:t>
            </a:r>
            <a:r>
              <a:rPr lang="nl-BE" sz="1800" dirty="0"/>
              <a:t>.</a:t>
            </a:r>
            <a:endParaRPr lang="en-BE" sz="1800" dirty="0"/>
          </a:p>
        </p:txBody>
      </p:sp>
    </p:spTree>
    <p:extLst>
      <p:ext uri="{BB962C8B-B14F-4D97-AF65-F5344CB8AC3E}">
        <p14:creationId xmlns:p14="http://schemas.microsoft.com/office/powerpoint/2010/main" val="139102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29FB-C186-A225-6889-AC78F60041D3}"/>
              </a:ext>
            </a:extLst>
          </p:cNvPr>
          <p:cNvSpPr>
            <a:spLocks noGrp="1"/>
          </p:cNvSpPr>
          <p:nvPr>
            <p:ph type="title"/>
          </p:nvPr>
        </p:nvSpPr>
        <p:spPr/>
        <p:txBody>
          <a:bodyPr>
            <a:normAutofit fontScale="90000"/>
          </a:bodyPr>
          <a:lstStyle/>
          <a:p>
            <a:r>
              <a:rPr lang="nl-BE" dirty="0"/>
              <a:t>QGIS </a:t>
            </a:r>
            <a:r>
              <a:rPr lang="nl-BE" dirty="0" err="1"/>
              <a:t>Plugins</a:t>
            </a:r>
            <a:endParaRPr lang="en-BE" dirty="0"/>
          </a:p>
        </p:txBody>
      </p:sp>
      <p:sp>
        <p:nvSpPr>
          <p:cNvPr id="4" name="Text Placeholder 3">
            <a:extLst>
              <a:ext uri="{FF2B5EF4-FFF2-40B4-BE49-F238E27FC236}">
                <a16:creationId xmlns:a16="http://schemas.microsoft.com/office/drawing/2014/main" id="{45B4A3F5-5A22-D41D-DFB9-EDE8D504B180}"/>
              </a:ext>
            </a:extLst>
          </p:cNvPr>
          <p:cNvSpPr>
            <a:spLocks noGrp="1"/>
          </p:cNvSpPr>
          <p:nvPr>
            <p:ph type="body" sz="quarter" idx="11"/>
          </p:nvPr>
        </p:nvSpPr>
        <p:spPr>
          <a:xfrm>
            <a:off x="563161" y="1529430"/>
            <a:ext cx="10383795" cy="974284"/>
          </a:xfrm>
        </p:spPr>
        <p:txBody>
          <a:bodyPr>
            <a:normAutofit/>
          </a:bodyPr>
          <a:lstStyle/>
          <a:p>
            <a:r>
              <a:rPr lang="nl-BE" sz="1800" dirty="0" err="1"/>
              <a:t>Plugins</a:t>
            </a:r>
            <a:r>
              <a:rPr lang="nl-BE" sz="1800" dirty="0"/>
              <a:t> </a:t>
            </a:r>
            <a:r>
              <a:rPr lang="en-BE" sz="1800" dirty="0"/>
              <a:t>built to add support for tasks as an extension of the </a:t>
            </a:r>
            <a:r>
              <a:rPr lang="en-BE" sz="1800" dirty="0" err="1"/>
              <a:t>softwar</a:t>
            </a:r>
            <a:r>
              <a:rPr lang="nl-BE" sz="1800" dirty="0"/>
              <a:t>e</a:t>
            </a:r>
            <a:endParaRPr lang="en-BE" sz="1800" dirty="0"/>
          </a:p>
        </p:txBody>
      </p:sp>
      <p:pic>
        <p:nvPicPr>
          <p:cNvPr id="6" name="Picture 5" descr="A screenshot of a computer&#10;&#10;Description automatically generated">
            <a:extLst>
              <a:ext uri="{FF2B5EF4-FFF2-40B4-BE49-F238E27FC236}">
                <a16:creationId xmlns:a16="http://schemas.microsoft.com/office/drawing/2014/main" id="{1EE0EDF6-CB9A-9571-12DB-94AF8698C486}"/>
              </a:ext>
            </a:extLst>
          </p:cNvPr>
          <p:cNvPicPr>
            <a:picLocks noChangeAspect="1"/>
          </p:cNvPicPr>
          <p:nvPr/>
        </p:nvPicPr>
        <p:blipFill>
          <a:blip r:embed="rId2"/>
          <a:stretch>
            <a:fillRect/>
          </a:stretch>
        </p:blipFill>
        <p:spPr>
          <a:xfrm>
            <a:off x="4133444" y="1915887"/>
            <a:ext cx="7342995" cy="4876800"/>
          </a:xfrm>
          <a:prstGeom prst="rect">
            <a:avLst/>
          </a:prstGeom>
        </p:spPr>
      </p:pic>
      <p:sp>
        <p:nvSpPr>
          <p:cNvPr id="7" name="Text Placeholder 3">
            <a:extLst>
              <a:ext uri="{FF2B5EF4-FFF2-40B4-BE49-F238E27FC236}">
                <a16:creationId xmlns:a16="http://schemas.microsoft.com/office/drawing/2014/main" id="{4A578BC2-E243-B9F2-BBA8-96DC62BE424F}"/>
              </a:ext>
            </a:extLst>
          </p:cNvPr>
          <p:cNvSpPr txBox="1">
            <a:spLocks/>
          </p:cNvSpPr>
          <p:nvPr/>
        </p:nvSpPr>
        <p:spPr>
          <a:xfrm>
            <a:off x="514923" y="2406060"/>
            <a:ext cx="3618521" cy="350907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BE" sz="1800" dirty="0"/>
              <a:t>Exercise: Install En-map Box</a:t>
            </a:r>
            <a:endParaRPr lang="nl-BE" sz="1800" dirty="0"/>
          </a:p>
          <a:p>
            <a:r>
              <a:rPr lang="nl-BE" sz="1800" dirty="0"/>
              <a:t>1. Menu bar – </a:t>
            </a:r>
            <a:r>
              <a:rPr lang="nl-BE" sz="1800" dirty="0" err="1"/>
              <a:t>Plugins</a:t>
            </a:r>
            <a:r>
              <a:rPr lang="nl-BE" sz="1800" dirty="0"/>
              <a:t> –Manage </a:t>
            </a:r>
            <a:r>
              <a:rPr lang="nl-BE" sz="1800" dirty="0" err="1"/>
              <a:t>and</a:t>
            </a:r>
            <a:r>
              <a:rPr lang="nl-BE" sz="1800" dirty="0"/>
              <a:t> </a:t>
            </a:r>
            <a:r>
              <a:rPr lang="nl-BE" sz="1800" dirty="0" err="1"/>
              <a:t>Install</a:t>
            </a:r>
            <a:r>
              <a:rPr lang="nl-BE" sz="1800" dirty="0"/>
              <a:t> </a:t>
            </a:r>
            <a:r>
              <a:rPr lang="nl-BE" sz="1800" dirty="0" err="1"/>
              <a:t>Plugins</a:t>
            </a:r>
            <a:endParaRPr lang="nl-BE" sz="1800" dirty="0"/>
          </a:p>
          <a:p>
            <a:endParaRPr lang="nl-BE" sz="1800" dirty="0"/>
          </a:p>
          <a:p>
            <a:r>
              <a:rPr lang="nl-BE" sz="1800" dirty="0"/>
              <a:t>2. </a:t>
            </a:r>
            <a:r>
              <a:rPr lang="nl-BE" sz="1800" dirty="0" err="1"/>
              <a:t>All</a:t>
            </a:r>
            <a:r>
              <a:rPr lang="nl-BE" sz="1800" dirty="0"/>
              <a:t> </a:t>
            </a:r>
            <a:r>
              <a:rPr lang="nl-BE" sz="1800" dirty="0">
                <a:sym typeface="Wingdings" panose="05000000000000000000" pitchFamily="2" charset="2"/>
              </a:rPr>
              <a:t></a:t>
            </a:r>
            <a:r>
              <a:rPr lang="nl-BE" sz="1800" dirty="0"/>
              <a:t> </a:t>
            </a:r>
            <a:r>
              <a:rPr lang="nl-BE" sz="1800" dirty="0" err="1"/>
              <a:t>EnMap</a:t>
            </a:r>
            <a:r>
              <a:rPr lang="nl-BE" sz="1800" dirty="0">
                <a:sym typeface="Wingdings" panose="05000000000000000000" pitchFamily="2" charset="2"/>
              </a:rPr>
              <a:t>-</a:t>
            </a:r>
            <a:r>
              <a:rPr lang="nl-BE" sz="1800" dirty="0"/>
              <a:t>Box 3</a:t>
            </a:r>
          </a:p>
          <a:p>
            <a:endParaRPr lang="nl-BE" sz="1800" dirty="0"/>
          </a:p>
          <a:p>
            <a:r>
              <a:rPr lang="nl-BE" sz="1800" dirty="0"/>
              <a:t>3. </a:t>
            </a:r>
            <a:r>
              <a:rPr lang="nl-BE" sz="1800" dirty="0" err="1"/>
              <a:t>Install</a:t>
            </a:r>
            <a:r>
              <a:rPr lang="nl-BE" sz="1800" dirty="0"/>
              <a:t> </a:t>
            </a:r>
            <a:r>
              <a:rPr lang="nl-BE" sz="1800" dirty="0" err="1"/>
              <a:t>Plugin</a:t>
            </a:r>
            <a:endParaRPr lang="nl-BE" sz="1800" dirty="0"/>
          </a:p>
          <a:p>
            <a:endParaRPr lang="nl-BE" sz="1800" dirty="0"/>
          </a:p>
          <a:p>
            <a:r>
              <a:rPr lang="nl-BE" sz="1800" dirty="0"/>
              <a:t>4. </a:t>
            </a:r>
            <a:r>
              <a:rPr lang="nl-BE" sz="1800" dirty="0" err="1"/>
              <a:t>Launch</a:t>
            </a:r>
            <a:r>
              <a:rPr lang="nl-BE" sz="1800" dirty="0"/>
              <a:t> </a:t>
            </a:r>
            <a:r>
              <a:rPr lang="nl-BE" sz="1800" dirty="0" err="1"/>
              <a:t>EnMap</a:t>
            </a:r>
            <a:r>
              <a:rPr lang="nl-BE" sz="1800" dirty="0"/>
              <a:t>-Box</a:t>
            </a:r>
            <a:endParaRPr lang="en-BE" sz="1800" dirty="0"/>
          </a:p>
        </p:txBody>
      </p:sp>
    </p:spTree>
    <p:extLst>
      <p:ext uri="{BB962C8B-B14F-4D97-AF65-F5344CB8AC3E}">
        <p14:creationId xmlns:p14="http://schemas.microsoft.com/office/powerpoint/2010/main" val="2889842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A669-87D5-06F9-FE77-0A1EC2E8DF4C}"/>
              </a:ext>
            </a:extLst>
          </p:cNvPr>
          <p:cNvSpPr>
            <a:spLocks noGrp="1"/>
          </p:cNvSpPr>
          <p:nvPr>
            <p:ph type="title"/>
          </p:nvPr>
        </p:nvSpPr>
        <p:spPr/>
        <p:txBody>
          <a:bodyPr>
            <a:normAutofit fontScale="90000"/>
          </a:bodyPr>
          <a:lstStyle/>
          <a:p>
            <a:r>
              <a:rPr lang="en-BE" dirty="0"/>
              <a:t>EnMAP</a:t>
            </a:r>
            <a:r>
              <a:rPr lang="en-US" dirty="0"/>
              <a:t>-Box</a:t>
            </a:r>
            <a:endParaRPr lang="en-BE" dirty="0"/>
          </a:p>
        </p:txBody>
      </p:sp>
      <p:sp>
        <p:nvSpPr>
          <p:cNvPr id="3" name="Text Placeholder 2">
            <a:extLst>
              <a:ext uri="{FF2B5EF4-FFF2-40B4-BE49-F238E27FC236}">
                <a16:creationId xmlns:a16="http://schemas.microsoft.com/office/drawing/2014/main" id="{875294D2-55E5-7835-F2AB-CFEC5BB6844D}"/>
              </a:ext>
            </a:extLst>
          </p:cNvPr>
          <p:cNvSpPr>
            <a:spLocks noGrp="1"/>
          </p:cNvSpPr>
          <p:nvPr>
            <p:ph type="body" sz="quarter" idx="10"/>
          </p:nvPr>
        </p:nvSpPr>
        <p:spPr>
          <a:xfrm>
            <a:off x="838200" y="1376684"/>
            <a:ext cx="8426450" cy="528638"/>
          </a:xfrm>
        </p:spPr>
        <p:txBody>
          <a:bodyPr>
            <a:normAutofit/>
          </a:bodyPr>
          <a:lstStyle/>
          <a:p>
            <a:r>
              <a:rPr lang="en-US" sz="1800" dirty="0"/>
              <a:t>Exercise: Open and explore EnMAP-Box</a:t>
            </a:r>
            <a:endParaRPr lang="en-BE" sz="1800" dirty="0"/>
          </a:p>
        </p:txBody>
      </p:sp>
      <p:sp>
        <p:nvSpPr>
          <p:cNvPr id="4" name="Text Placeholder 3">
            <a:extLst>
              <a:ext uri="{FF2B5EF4-FFF2-40B4-BE49-F238E27FC236}">
                <a16:creationId xmlns:a16="http://schemas.microsoft.com/office/drawing/2014/main" id="{84AB3DE9-D4F4-766D-2C23-BBA3D9203F48}"/>
              </a:ext>
            </a:extLst>
          </p:cNvPr>
          <p:cNvSpPr>
            <a:spLocks noGrp="1"/>
          </p:cNvSpPr>
          <p:nvPr>
            <p:ph type="body" sz="quarter" idx="11"/>
          </p:nvPr>
        </p:nvSpPr>
        <p:spPr>
          <a:xfrm>
            <a:off x="165440" y="1754155"/>
            <a:ext cx="3453882" cy="2481859"/>
          </a:xfrm>
        </p:spPr>
        <p:txBody>
          <a:bodyPr>
            <a:normAutofit/>
          </a:bodyPr>
          <a:lstStyle/>
          <a:p>
            <a:endParaRPr lang="nl-BE" sz="1800" dirty="0"/>
          </a:p>
          <a:p>
            <a:pPr marL="342900" indent="-342900">
              <a:buAutoNum type="arabicPeriod"/>
            </a:pPr>
            <a:r>
              <a:rPr lang="nl-BE" sz="1800" dirty="0"/>
              <a:t>Data Sources</a:t>
            </a:r>
          </a:p>
          <a:p>
            <a:pPr marL="342900" indent="-342900">
              <a:buFont typeface="Arial" panose="020B0604020202020204" pitchFamily="34" charset="0"/>
              <a:buAutoNum type="arabicPeriod"/>
            </a:pPr>
            <a:r>
              <a:rPr lang="nl-BE" sz="1800" dirty="0"/>
              <a:t>Data Views</a:t>
            </a:r>
          </a:p>
          <a:p>
            <a:pPr marL="342900" indent="-342900">
              <a:buFont typeface="Arial" panose="020B0604020202020204" pitchFamily="34" charset="0"/>
              <a:buAutoNum type="arabicPeriod"/>
            </a:pPr>
            <a:r>
              <a:rPr lang="nl-BE" sz="1800" dirty="0"/>
              <a:t>Map View</a:t>
            </a:r>
          </a:p>
          <a:p>
            <a:pPr marL="342900" indent="-342900">
              <a:buFont typeface="Arial" panose="020B0604020202020204" pitchFamily="34" charset="0"/>
              <a:buAutoNum type="arabicPeriod"/>
            </a:pPr>
            <a:r>
              <a:rPr lang="en-BE" sz="1800" dirty="0"/>
              <a:t>Spectral</a:t>
            </a:r>
            <a:r>
              <a:rPr lang="nl-BE" sz="1800" dirty="0"/>
              <a:t> profile view</a:t>
            </a:r>
          </a:p>
          <a:p>
            <a:pPr marL="342900" indent="-342900">
              <a:buFont typeface="Arial" panose="020B0604020202020204" pitchFamily="34" charset="0"/>
              <a:buAutoNum type="arabicPeriod"/>
            </a:pPr>
            <a:r>
              <a:rPr lang="nl-BE" sz="1800" dirty="0"/>
              <a:t>Raster </a:t>
            </a:r>
            <a:r>
              <a:rPr lang="nl-BE" sz="1800" dirty="0" err="1"/>
              <a:t>layer</a:t>
            </a:r>
            <a:r>
              <a:rPr lang="nl-BE" sz="1800" dirty="0"/>
              <a:t> styling</a:t>
            </a:r>
          </a:p>
          <a:p>
            <a:pPr marL="342900" indent="-342900">
              <a:buFont typeface="Arial" panose="020B0604020202020204" pitchFamily="34" charset="0"/>
              <a:buAutoNum type="arabicPeriod"/>
            </a:pPr>
            <a:endParaRPr lang="nl-BE" sz="1800" dirty="0"/>
          </a:p>
          <a:p>
            <a:endParaRPr lang="nl-BE" sz="1800" dirty="0"/>
          </a:p>
        </p:txBody>
      </p:sp>
      <p:pic>
        <p:nvPicPr>
          <p:cNvPr id="6" name="Picture 5" descr="A screenshot of a computer&#10;&#10;Description automatically generated">
            <a:extLst>
              <a:ext uri="{FF2B5EF4-FFF2-40B4-BE49-F238E27FC236}">
                <a16:creationId xmlns:a16="http://schemas.microsoft.com/office/drawing/2014/main" id="{317C7807-2949-79AF-67EF-86C65E154673}"/>
              </a:ext>
            </a:extLst>
          </p:cNvPr>
          <p:cNvPicPr>
            <a:picLocks noChangeAspect="1"/>
          </p:cNvPicPr>
          <p:nvPr/>
        </p:nvPicPr>
        <p:blipFill>
          <a:blip r:embed="rId2"/>
          <a:stretch>
            <a:fillRect/>
          </a:stretch>
        </p:blipFill>
        <p:spPr>
          <a:xfrm>
            <a:off x="3195135" y="1754155"/>
            <a:ext cx="8528618" cy="5103845"/>
          </a:xfrm>
          <a:prstGeom prst="rect">
            <a:avLst/>
          </a:prstGeom>
        </p:spPr>
      </p:pic>
    </p:spTree>
    <p:extLst>
      <p:ext uri="{BB962C8B-B14F-4D97-AF65-F5344CB8AC3E}">
        <p14:creationId xmlns:p14="http://schemas.microsoft.com/office/powerpoint/2010/main" val="3096334897"/>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5EF95D-E2FB-4E58-AD5B-4C658B24E779}">
  <ds:schemaRefs>
    <ds:schemaRef ds:uri="http://schemas.microsoft.com/office/2006/documentManagement/types"/>
    <ds:schemaRef ds:uri="http://www.w3.org/XML/1998/namespace"/>
    <ds:schemaRef ds:uri="e1e6af4f-30a2-4124-bed1-45dd3999ef10"/>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dd019a16-df2a-4af0-88e4-4d39dfd5c588"/>
    <ds:schemaRef ds:uri="http://purl.org/dc/dcmitype/"/>
  </ds:schemaRefs>
</ds:datastoreItem>
</file>

<file path=customXml/itemProps2.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9139AC0-0BBD-4E6F-BBF2-9811819AE6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1354</Words>
  <Application>Microsoft Office PowerPoint</Application>
  <PresentationFormat>Widescreen</PresentationFormat>
  <Paragraphs>167</Paragraphs>
  <Slides>25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Aptos</vt:lpstr>
      <vt:lpstr>Arial</vt:lpstr>
      <vt:lpstr>Calibri</vt:lpstr>
      <vt:lpstr>Courier New</vt:lpstr>
      <vt:lpstr>Helvetica Neue</vt:lpstr>
      <vt:lpstr>Poppins</vt:lpstr>
      <vt:lpstr>Poppins ExtraLight</vt:lpstr>
      <vt:lpstr>Space Grotesk</vt:lpstr>
      <vt:lpstr>Wingdings</vt:lpstr>
      <vt:lpstr>SpaceSUITE</vt:lpstr>
      <vt:lpstr>Image Processing Exercises</vt:lpstr>
      <vt:lpstr>Table of contents</vt:lpstr>
      <vt:lpstr>Learning Objectives</vt:lpstr>
      <vt:lpstr>Image data</vt:lpstr>
      <vt:lpstr>Hyperspectral Image cube</vt:lpstr>
      <vt:lpstr>Bands across the Electromagnetic Spectrum</vt:lpstr>
      <vt:lpstr>Image Processing Tools</vt:lpstr>
      <vt:lpstr>QGIS Plugins</vt:lpstr>
      <vt:lpstr>EnMAP-Box</vt:lpstr>
      <vt:lpstr>Load data</vt:lpstr>
      <vt:lpstr>PowerPoint Presentation</vt:lpstr>
      <vt:lpstr>True and False Colour Composites</vt:lpstr>
      <vt:lpstr>Spectral Viewer</vt:lpstr>
      <vt:lpstr>Image pre-processing</vt:lpstr>
      <vt:lpstr>Image classification</vt:lpstr>
      <vt:lpstr>Symbology</vt:lpstr>
      <vt:lpstr>PowerPoint Presentation</vt:lpstr>
      <vt:lpstr>Post processing</vt:lpstr>
      <vt:lpstr>PowerPoint Presentation</vt:lpstr>
      <vt:lpstr>Vectorization</vt:lpstr>
      <vt:lpstr>PowerPoint Presentation</vt:lpstr>
      <vt:lpstr>Overlay Analysis</vt:lpstr>
      <vt:lpstr>Green roof suitability</vt:lpstr>
      <vt:lpstr>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Naomi Thiru</cp:lastModifiedBy>
  <cp:revision>9</cp:revision>
  <dcterms:created xsi:type="dcterms:W3CDTF">2024-03-01T11:07:09Z</dcterms:created>
  <dcterms:modified xsi:type="dcterms:W3CDTF">2025-04-25T05:03:16Z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